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65" r:id="rId3"/>
    <p:sldId id="257" r:id="rId4"/>
    <p:sldId id="258" r:id="rId5"/>
    <p:sldId id="261" r:id="rId6"/>
    <p:sldId id="268" r:id="rId7"/>
    <p:sldId id="259" r:id="rId8"/>
    <p:sldId id="269" r:id="rId9"/>
    <p:sldId id="270" r:id="rId10"/>
    <p:sldId id="262" r:id="rId11"/>
    <p:sldId id="267" r:id="rId12"/>
    <p:sldId id="264" r:id="rId13"/>
    <p:sldId id="266" r:id="rId14"/>
  </p:sldIdLst>
  <p:sldSz cx="9144000" cy="6858000" type="screen4x3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0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62E4F-9816-4557-BF78-E69949D567E0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64510-C6B2-4A7A-A5C7-05D110A87B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61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positive de titre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104544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rgbClr val="E55265"/>
                </a:solidFill>
                <a:effectLst/>
                <a:uFillTx/>
                <a:latin typeface="Calibri"/>
              </a:rPr>
              <a:t>Modifiez le style du titre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2371320"/>
            <a:ext cx="8228880" cy="4072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439"/>
              </a:spcBef>
              <a:buClr>
                <a:srgbClr val="593276"/>
              </a:buClr>
              <a:buFont typeface="Arial"/>
              <a:buChar char="•"/>
            </a:pPr>
            <a:r>
              <a:rPr lang="fr-FR" sz="22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Cliquez pour modifier les styles du texte du masque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39"/>
              </a:spcBef>
              <a:buClr>
                <a:srgbClr val="593276"/>
              </a:buClr>
              <a:buFont typeface="Arial"/>
              <a:buChar char="–"/>
            </a:pPr>
            <a:r>
              <a:rPr lang="fr-FR" sz="22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Deuxième niveau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39"/>
              </a:spcBef>
              <a:buClr>
                <a:srgbClr val="593276"/>
              </a:buClr>
              <a:buFont typeface="Arial"/>
              <a:buChar char="•"/>
            </a:pPr>
            <a:r>
              <a:rPr lang="fr-FR" sz="22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Troisième niveau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39"/>
              </a:spcBef>
              <a:buClr>
                <a:srgbClr val="593276"/>
              </a:buClr>
              <a:buFont typeface="Arial"/>
              <a:buChar char="–"/>
            </a:pPr>
            <a:r>
              <a:rPr lang="fr-FR" sz="22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Quatrième niveau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39"/>
              </a:spcBef>
              <a:buClr>
                <a:srgbClr val="593276"/>
              </a:buClr>
              <a:buFont typeface="Arial"/>
              <a:buChar char="»"/>
            </a:pPr>
            <a:r>
              <a:rPr lang="fr-FR" sz="22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Cinquième niveau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re et contenu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69400" y="977040"/>
            <a:ext cx="6400080" cy="1469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rgbClr val="E55265"/>
                </a:solidFill>
                <a:effectLst/>
                <a:uFillTx/>
                <a:latin typeface="Arial"/>
              </a:rPr>
              <a:t>Modifiez le style du titre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2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Second niveau de plan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2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Troisième niveau de plan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2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Quatrième niveau de plan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593276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moodle2026.inspe-paris.fr/course/view.php?id=8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72240" y="2683440"/>
            <a:ext cx="61534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 dirty="0">
                <a:solidFill>
                  <a:srgbClr val="E55265"/>
                </a:solidFill>
                <a:effectLst/>
                <a:uFillTx/>
                <a:latin typeface="Calibri"/>
              </a:rPr>
              <a:t>Rentrée M2E M1 Lettres </a:t>
            </a:r>
            <a:br>
              <a:rPr sz="4000" dirty="0"/>
            </a:br>
            <a:r>
              <a:rPr lang="fr-FR" sz="4000" b="0" u="none" strike="noStrike" dirty="0">
                <a:solidFill>
                  <a:srgbClr val="E55265"/>
                </a:solidFill>
                <a:effectLst/>
                <a:uFillTx/>
                <a:latin typeface="Calibri"/>
              </a:rPr>
              <a:t>2026-2027</a:t>
            </a:r>
            <a:endParaRPr lang="fr-FR" sz="4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104544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 dirty="0">
                <a:solidFill>
                  <a:srgbClr val="E55265"/>
                </a:solidFill>
                <a:effectLst/>
                <a:uFillTx/>
                <a:latin typeface="Calibri"/>
              </a:rPr>
              <a:t>Le Moodle du parcours (M1)</a:t>
            </a:r>
            <a:endParaRPr lang="fr-FR" sz="4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05560" y="2188080"/>
            <a:ext cx="736848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2400" dirty="0">
                <a:solidFill>
                  <a:srgbClr val="0000FF"/>
                </a:solidFill>
                <a:latin typeface="Arial"/>
              </a:rPr>
              <a:t>https://moodle2026.inspe-paris.fr/course/view.php?id=23</a:t>
            </a:r>
            <a:endParaRPr lang="fr-FR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Clé : M1 </a:t>
            </a:r>
            <a:r>
              <a:rPr lang="fr-FR" sz="2400" dirty="0">
                <a:solidFill>
                  <a:srgbClr val="000000"/>
                </a:solidFill>
                <a:latin typeface="Arial"/>
              </a:rPr>
              <a:t>p</a:t>
            </a:r>
            <a:r>
              <a:rPr lang="fr-F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arcours Lettres</a:t>
            </a:r>
          </a:p>
          <a:p>
            <a:pPr>
              <a:lnSpc>
                <a:spcPct val="100000"/>
              </a:lnSpc>
            </a:pPr>
            <a:endParaRPr lang="fr-FR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 - Brochure de la formation</a:t>
            </a:r>
          </a:p>
          <a:p>
            <a:pPr>
              <a:lnSpc>
                <a:spcPct val="100000"/>
              </a:lnSpc>
            </a:pPr>
            <a:r>
              <a:rPr lang="fr-FR" sz="2400" dirty="0">
                <a:solidFill>
                  <a:srgbClr val="000000"/>
                </a:solidFill>
                <a:latin typeface="Arial"/>
              </a:rPr>
              <a:t>- </a:t>
            </a:r>
            <a:r>
              <a:rPr lang="fr-F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Calendrier des cours</a:t>
            </a:r>
          </a:p>
          <a:p>
            <a:pPr>
              <a:lnSpc>
                <a:spcPct val="100000"/>
              </a:lnSpc>
            </a:pPr>
            <a:r>
              <a:rPr lang="fr-F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- Informations actualisées tout au long de l’année</a:t>
            </a:r>
          </a:p>
          <a:p>
            <a:pPr>
              <a:lnSpc>
                <a:spcPct val="100000"/>
              </a:lnSpc>
            </a:pPr>
            <a:r>
              <a:rPr lang="fr-F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- Moyen de vous communiquer les informations (via adresse INSPE)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149076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 dirty="0">
                <a:solidFill>
                  <a:srgbClr val="E55265"/>
                </a:solidFill>
                <a:effectLst/>
                <a:uFillTx/>
                <a:latin typeface="Calibri"/>
              </a:rPr>
              <a:t>Le master M2E : un partenariat</a:t>
            </a:r>
            <a:endParaRPr lang="fr-FR" sz="4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954000" y="3134520"/>
            <a:ext cx="7732080" cy="1937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593276"/>
              </a:buClr>
              <a:buFont typeface="Arial"/>
              <a:buChar char="•"/>
            </a:pPr>
            <a:r>
              <a:rPr lang="fr-FR" sz="28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L’INSPE pour la formation professionnelle</a:t>
            </a:r>
            <a:endParaRPr lang="fr-F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593276"/>
              </a:buClr>
              <a:buFont typeface="Arial"/>
              <a:buChar char="•"/>
            </a:pPr>
            <a:r>
              <a:rPr lang="fr-FR" sz="28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Les 3 universités pour la formation disciplinaire</a:t>
            </a:r>
            <a:endParaRPr lang="fr-F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593276"/>
              </a:buClr>
              <a:buFont typeface="Arial"/>
              <a:buChar char="•"/>
            </a:pPr>
            <a:r>
              <a:rPr lang="fr-FR" sz="28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Le rectorat pour le stage</a:t>
            </a:r>
            <a:endParaRPr lang="fr-F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14590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 dirty="0">
                <a:solidFill>
                  <a:srgbClr val="E55265"/>
                </a:solidFill>
                <a:effectLst/>
                <a:uFillTx/>
                <a:latin typeface="Calibri"/>
              </a:rPr>
              <a:t>Un double objectif</a:t>
            </a:r>
            <a:endParaRPr lang="fr-FR" sz="4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1347840" y="3094560"/>
            <a:ext cx="5672520" cy="172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593276"/>
              </a:buClr>
              <a:buFont typeface="Arial"/>
              <a:buChar char="•"/>
            </a:pPr>
            <a:r>
              <a:rPr lang="fr-FR" sz="28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Un master</a:t>
            </a:r>
            <a:endParaRPr lang="fr-F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593276"/>
              </a:buClr>
              <a:buFont typeface="Arial"/>
              <a:buChar char="•"/>
            </a:pPr>
            <a:r>
              <a:rPr lang="fr-FR" sz="28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Une formation professionnelle</a:t>
            </a:r>
            <a:endParaRPr lang="fr-F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endParaRPr lang="fr-FR" sz="2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44680" y="116100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 dirty="0">
                <a:solidFill>
                  <a:srgbClr val="E55265"/>
                </a:solidFill>
                <a:effectLst/>
                <a:uFillTx/>
                <a:latin typeface="Calibri"/>
              </a:rPr>
              <a:t>Un calendrier complexe</a:t>
            </a:r>
            <a:endParaRPr lang="fr-FR" sz="4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755280" y="2538000"/>
            <a:ext cx="7409880" cy="236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19999"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519"/>
              </a:spcBef>
              <a:buClr>
                <a:srgbClr val="593276"/>
              </a:buClr>
              <a:buFont typeface="Arial"/>
              <a:buChar char="•"/>
            </a:pPr>
            <a:r>
              <a:rPr lang="fr-FR" sz="26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Alternance de périodes de stage et de période de cours</a:t>
            </a:r>
          </a:p>
          <a:p>
            <a:pPr marL="343080" indent="-343080" defTabSz="457200">
              <a:lnSpc>
                <a:spcPct val="100000"/>
              </a:lnSpc>
              <a:spcBef>
                <a:spcPts val="519"/>
              </a:spcBef>
              <a:buClr>
                <a:srgbClr val="593276"/>
              </a:buClr>
              <a:buFont typeface="Arial"/>
              <a:buChar char="•"/>
            </a:pPr>
            <a:r>
              <a:rPr lang="fr-FR" sz="2600" dirty="0">
                <a:solidFill>
                  <a:srgbClr val="593276"/>
                </a:solidFill>
                <a:latin typeface="Calibri"/>
              </a:rPr>
              <a:t>Des semaines très chargées dans les périodes de cours</a:t>
            </a:r>
            <a:endParaRPr lang="fr-FR" sz="2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519"/>
              </a:spcBef>
              <a:buClr>
                <a:srgbClr val="593276"/>
              </a:buClr>
              <a:buFont typeface="Arial"/>
              <a:buChar char="•"/>
            </a:pPr>
            <a:r>
              <a:rPr lang="fr-FR" sz="26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Charge de travail à répartir dès le début de l’année : travail régulier pour l’écrit réflexif, prise progressive de responsabilités en classe… </a:t>
            </a:r>
            <a:endParaRPr lang="fr-FR" sz="2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endParaRPr lang="fr-FR" sz="2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defTabSz="457200"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endParaRPr lang="fr-FR" sz="2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EFEBC1-EFAE-4475-8214-078742B21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53A68C-AE17-494D-967C-F6D316FAFF22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626BF2-2369-474C-94A1-6BA6AE46E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007" y="-14144"/>
            <a:ext cx="5408022" cy="667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01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88868" y="500040"/>
            <a:ext cx="6855051" cy="701743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 dirty="0">
                <a:solidFill>
                  <a:srgbClr val="E55265"/>
                </a:solidFill>
                <a:effectLst/>
                <a:uFillTx/>
                <a:latin typeface="Calibri"/>
              </a:rPr>
              <a:t>Maquette des enseignements</a:t>
            </a:r>
            <a:endParaRPr lang="fr-FR" sz="4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0" name="Tableau 7"/>
          <p:cNvGraphicFramePr/>
          <p:nvPr>
            <p:extLst>
              <p:ext uri="{D42A27DB-BD31-4B8C-83A1-F6EECF244321}">
                <p14:modId xmlns:p14="http://schemas.microsoft.com/office/powerpoint/2010/main" val="539291136"/>
              </p:ext>
            </p:extLst>
          </p:nvPr>
        </p:nvGraphicFramePr>
        <p:xfrm>
          <a:off x="877320" y="1746720"/>
          <a:ext cx="6241680" cy="2418000"/>
        </p:xfrm>
        <a:graphic>
          <a:graphicData uri="http://schemas.openxmlformats.org/drawingml/2006/table">
            <a:tbl>
              <a:tblPr/>
              <a:tblGrid>
                <a:gridCol w="624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endParaRPr lang="fr-FR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endParaRPr lang="fr-FR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24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endParaRPr lang="fr-FR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08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endParaRPr lang="fr-FR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92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endParaRPr lang="fr-FR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endParaRPr lang="fr-FR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endParaRPr lang="fr-FR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52B22B-A596-4A9D-AD4C-E67FC2DA52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780762"/>
              </p:ext>
            </p:extLst>
          </p:nvPr>
        </p:nvGraphicFramePr>
        <p:xfrm>
          <a:off x="757646" y="1201783"/>
          <a:ext cx="7386274" cy="50683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1451">
                  <a:extLst>
                    <a:ext uri="{9D8B030D-6E8A-4147-A177-3AD203B41FA5}">
                      <a16:colId xmlns:a16="http://schemas.microsoft.com/office/drawing/2014/main" val="2037427524"/>
                    </a:ext>
                  </a:extLst>
                </a:gridCol>
                <a:gridCol w="4240887">
                  <a:extLst>
                    <a:ext uri="{9D8B030D-6E8A-4147-A177-3AD203B41FA5}">
                      <a16:colId xmlns:a16="http://schemas.microsoft.com/office/drawing/2014/main" val="1438610773"/>
                    </a:ext>
                  </a:extLst>
                </a:gridCol>
                <a:gridCol w="963453">
                  <a:extLst>
                    <a:ext uri="{9D8B030D-6E8A-4147-A177-3AD203B41FA5}">
                      <a16:colId xmlns:a16="http://schemas.microsoft.com/office/drawing/2014/main" val="1854722229"/>
                    </a:ext>
                  </a:extLst>
                </a:gridCol>
                <a:gridCol w="910483">
                  <a:extLst>
                    <a:ext uri="{9D8B030D-6E8A-4147-A177-3AD203B41FA5}">
                      <a16:colId xmlns:a16="http://schemas.microsoft.com/office/drawing/2014/main" val="408909392"/>
                    </a:ext>
                  </a:extLst>
                </a:gridCol>
              </a:tblGrid>
              <a:tr h="195245"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BLOC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Intitulé UE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ECTS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Heures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extLst>
                  <a:ext uri="{0D108BD9-81ED-4DB2-BD59-A6C34878D82A}">
                    <a16:rowId xmlns:a16="http://schemas.microsoft.com/office/drawing/2014/main" val="3419266536"/>
                  </a:ext>
                </a:extLst>
              </a:tr>
              <a:tr h="408662">
                <a:tc rowSpan="10"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1</a:t>
                      </a: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UE16-Théorie littéraire : approches contemporaines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20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1870377118"/>
                  </a:ext>
                </a:extLst>
              </a:tr>
              <a:tr h="1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UE15-Littératures et intermédialités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20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2575426364"/>
                  </a:ext>
                </a:extLst>
              </a:tr>
              <a:tr h="1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UE14-Lexique et orthographe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20</a:t>
                      </a:r>
                      <a:endParaRPr lang="fr-FR" sz="10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1774958314"/>
                  </a:ext>
                </a:extLst>
              </a:tr>
              <a:tr h="1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UE13-Didactique de la littérature</a:t>
                      </a:r>
                      <a:endParaRPr lang="fr-FR" sz="10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5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68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1670102103"/>
                  </a:ext>
                </a:extLst>
              </a:tr>
              <a:tr h="1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UE12-Didactique de la langue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4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51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2820952206"/>
                  </a:ext>
                </a:extLst>
              </a:tr>
              <a:tr h="1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UE11-Didactique de l'écrit et de l'oral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3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27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4135730751"/>
                  </a:ext>
                </a:extLst>
              </a:tr>
              <a:tr h="1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UE10-Histoire littéraire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20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1391894374"/>
                  </a:ext>
                </a:extLst>
              </a:tr>
              <a:tr h="1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UE9-Linguistique du texte et du discours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20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2203605404"/>
                  </a:ext>
                </a:extLst>
              </a:tr>
              <a:tr h="19524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UE8- Syntaxe de la phrase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20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844068949"/>
                  </a:ext>
                </a:extLst>
              </a:tr>
              <a:tr h="2371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UE7- Approfondissements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28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2583603026"/>
                  </a:ext>
                </a:extLst>
              </a:tr>
              <a:tr h="195245">
                <a:tc rowSpan="2"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UE6 - Pratiques artistiques et culturelles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 rowSpan="2"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6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60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4051115727"/>
                  </a:ext>
                </a:extLst>
              </a:tr>
              <a:tr h="62207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UE5 - Concevoir et adapter sa pratique professionnelle en réponse à la diversité des élèves et contextes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15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extLst>
                  <a:ext uri="{0D108BD9-81ED-4DB2-BD59-A6C34878D82A}">
                    <a16:rowId xmlns:a16="http://schemas.microsoft.com/office/drawing/2014/main" val="1517292315"/>
                  </a:ext>
                </a:extLst>
              </a:tr>
              <a:tr h="408662"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3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UE3- Devenir acteur du service public de l'éducation 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5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66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extLst>
                  <a:ext uri="{0D108BD9-81ED-4DB2-BD59-A6C34878D82A}">
                    <a16:rowId xmlns:a16="http://schemas.microsoft.com/office/drawing/2014/main" val="2951113946"/>
                  </a:ext>
                </a:extLst>
              </a:tr>
              <a:tr h="195245">
                <a:tc rowSpan="3"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4</a:t>
                      </a: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UE3 - LVE ou Option internationale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3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12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extLst>
                  <a:ext uri="{0D108BD9-81ED-4DB2-BD59-A6C34878D82A}">
                    <a16:rowId xmlns:a16="http://schemas.microsoft.com/office/drawing/2014/main" val="2224938263"/>
                  </a:ext>
                </a:extLst>
              </a:tr>
              <a:tr h="4086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UE2 - Le numérique en classe au service des apprentissages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3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24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extLst>
                  <a:ext uri="{0D108BD9-81ED-4DB2-BD59-A6C34878D82A}">
                    <a16:rowId xmlns:a16="http://schemas.microsoft.com/office/drawing/2014/main" val="289842777"/>
                  </a:ext>
                </a:extLst>
              </a:tr>
              <a:tr h="83549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UE1 - Accompagnement de stage et approche réflexive</a:t>
                      </a: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EC1-Initiation recherche</a:t>
                      </a: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EC2-Accompagnement stage OPA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</a:rPr>
                        <a:t>15</a:t>
                      </a:r>
                      <a:endParaRPr lang="fr-FR" sz="10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17</a:t>
                      </a: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</a:rPr>
                        <a:t>12</a:t>
                      </a:r>
                      <a:endParaRPr lang="fr-FR" sz="10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59747" marR="59747" marT="0" marB="0"/>
                </a:tc>
                <a:extLst>
                  <a:ext uri="{0D108BD9-81ED-4DB2-BD59-A6C34878D82A}">
                    <a16:rowId xmlns:a16="http://schemas.microsoft.com/office/drawing/2014/main" val="33282734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9F94B3-114F-4A31-A346-34C726C42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0091" y="278674"/>
            <a:ext cx="5449388" cy="391886"/>
          </a:xfrm>
        </p:spPr>
        <p:txBody>
          <a:bodyPr>
            <a:normAutofit fontScale="90000"/>
          </a:bodyPr>
          <a:lstStyle/>
          <a:p>
            <a:r>
              <a:rPr lang="fr-FR" dirty="0"/>
              <a:t>L’emploi du temps (LM)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490134-5E47-4823-A6EB-5FD423ED45D2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BAB378-06D3-49CB-A8B5-E0C2651C8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0560"/>
            <a:ext cx="9144000" cy="565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52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D4BAD4-B439-4AB9-AC2A-614990178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99" y="609600"/>
            <a:ext cx="7177321" cy="666960"/>
          </a:xfrm>
        </p:spPr>
        <p:txBody>
          <a:bodyPr>
            <a:normAutofit fontScale="90000"/>
          </a:bodyPr>
          <a:lstStyle/>
          <a:p>
            <a:r>
              <a:rPr lang="fr-FR" dirty="0"/>
              <a:t>Bloc 3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177513-278E-4C18-AAE7-CA685BF9B5C5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u="sng" dirty="0">
                <a:hlinkClick r:id="rId2"/>
              </a:rPr>
              <a:t>https://moodle2026.inspe-paris.fr/course/view.php?id=88</a:t>
            </a:r>
            <a:r>
              <a:rPr lang="fr-FR" dirty="0"/>
              <a:t> </a:t>
            </a:r>
            <a:br>
              <a:rPr lang="fr-FR" dirty="0"/>
            </a:br>
            <a:r>
              <a:rPr lang="fr-FR" dirty="0"/>
              <a:t>Clé : </a:t>
            </a:r>
            <a:r>
              <a:rPr lang="fr-FR" b="1" dirty="0"/>
              <a:t>InfoBloc3M1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EA028B-FACB-4444-BAB6-DC33A79F7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823" y="2847703"/>
            <a:ext cx="3847012" cy="384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66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137952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rgbClr val="E55265"/>
                </a:solidFill>
                <a:effectLst/>
                <a:uFillTx/>
                <a:latin typeface="Calibri"/>
              </a:rPr>
              <a:t>Questions d’évaluation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1743480" y="2887920"/>
            <a:ext cx="5656680" cy="1866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10000"/>
          </a:bodyPr>
          <a:lstStyle/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593276"/>
              </a:buClr>
              <a:buFont typeface="Arial"/>
              <a:buChar char="•"/>
            </a:pPr>
            <a:r>
              <a:rPr lang="fr-FR" sz="2400" b="0" u="none" strike="noStrike" dirty="0" err="1">
                <a:solidFill>
                  <a:srgbClr val="593276"/>
                </a:solidFill>
                <a:effectLst/>
                <a:uFillTx/>
                <a:latin typeface="Calibri"/>
              </a:rPr>
              <a:t>Evaluation</a:t>
            </a:r>
            <a:r>
              <a:rPr lang="fr-FR" sz="24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 par compétences : référentiel des métiers du professorat et de l’éducation</a:t>
            </a:r>
          </a:p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593276"/>
              </a:buClr>
              <a:buFont typeface="Arial"/>
              <a:buChar char="•"/>
            </a:pPr>
            <a:r>
              <a:rPr lang="fr-FR" sz="24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Des UE annualisées</a:t>
            </a:r>
            <a:endParaRPr lang="fr-FR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593276"/>
              </a:buClr>
              <a:buFont typeface="Arial"/>
              <a:buChar char="•"/>
            </a:pPr>
            <a:r>
              <a:rPr lang="fr-FR" sz="24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Implications du contrôle continu</a:t>
            </a:r>
            <a:endParaRPr lang="fr-FR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593276"/>
              </a:buClr>
              <a:buFont typeface="Arial"/>
              <a:buChar char="•"/>
            </a:pPr>
            <a:r>
              <a:rPr lang="fr-FR" sz="2400" b="0" u="none" strike="noStrike" dirty="0">
                <a:solidFill>
                  <a:srgbClr val="593276"/>
                </a:solidFill>
                <a:effectLst/>
                <a:uFillTx/>
                <a:latin typeface="Calibri"/>
              </a:rPr>
              <a:t>Règles de compensation</a:t>
            </a:r>
            <a:endParaRPr lang="fr-FR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135576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 dirty="0" err="1">
                <a:solidFill>
                  <a:srgbClr val="E55265"/>
                </a:solidFill>
                <a:effectLst/>
                <a:uFillTx/>
                <a:latin typeface="Calibri"/>
              </a:rPr>
              <a:t>Election</a:t>
            </a:r>
            <a:r>
              <a:rPr lang="fr-FR" sz="4000" b="0" u="none" strike="noStrike" dirty="0">
                <a:solidFill>
                  <a:srgbClr val="E55265"/>
                </a:solidFill>
                <a:effectLst/>
                <a:uFillTx/>
                <a:latin typeface="Calibri"/>
              </a:rPr>
              <a:t> des délégués</a:t>
            </a:r>
            <a:endParaRPr lang="fr-FR" sz="4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983880" y="2911680"/>
            <a:ext cx="7175160" cy="222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Jeudi 17 septembre – 12h – salle A120</a:t>
            </a:r>
          </a:p>
        </p:txBody>
      </p:sp>
    </p:spTree>
    <p:extLst>
      <p:ext uri="{BB962C8B-B14F-4D97-AF65-F5344CB8AC3E}">
        <p14:creationId xmlns:p14="http://schemas.microsoft.com/office/powerpoint/2010/main" val="2973542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 dirty="0">
                <a:solidFill>
                  <a:srgbClr val="E55265"/>
                </a:solidFill>
                <a:effectLst/>
                <a:uFillTx/>
                <a:latin typeface="Calibri"/>
              </a:rPr>
              <a:t>Informations personnelles</a:t>
            </a:r>
            <a:endParaRPr lang="fr-FR" sz="4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6F0D5BE-8FE5-4614-93B2-8ECAC0DA70ED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Merci de bien vérifier les informations indiquées sur la liste d’émargement.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61800" y="239724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4000" b="0" u="none" strike="noStrike">
                <a:solidFill>
                  <a:srgbClr val="E55265"/>
                </a:solidFill>
                <a:effectLst/>
                <a:uFillTx/>
                <a:latin typeface="Calibri"/>
              </a:rPr>
              <a:t>Bonne rentrée !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̀mesylvain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Thèmesylvain</Template>
  <TotalTime>217</TotalTime>
  <Words>374</Words>
  <Application>Microsoft Office PowerPoint</Application>
  <PresentationFormat>Affichage à l'écran (4:3)</PresentationFormat>
  <Paragraphs>100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MS Mincho</vt:lpstr>
      <vt:lpstr>Arial</vt:lpstr>
      <vt:lpstr>Calibri</vt:lpstr>
      <vt:lpstr>Cambria</vt:lpstr>
      <vt:lpstr>Symbol</vt:lpstr>
      <vt:lpstr>Wingdings</vt:lpstr>
      <vt:lpstr>Thèmesylvain</vt:lpstr>
      <vt:lpstr>Rentrée M2E M1 Lettres  2026-2027</vt:lpstr>
      <vt:lpstr>Le Moodle du parcours (M1)</vt:lpstr>
      <vt:lpstr>Le master M2E : un partenariat</vt:lpstr>
      <vt:lpstr>Un double objectif</vt:lpstr>
      <vt:lpstr>Un calendrier complexe</vt:lpstr>
      <vt:lpstr>Présentation PowerPoint</vt:lpstr>
      <vt:lpstr>Maquette des enseignements</vt:lpstr>
      <vt:lpstr>L’emploi du temps (LM)</vt:lpstr>
      <vt:lpstr>Bloc 3</vt:lpstr>
      <vt:lpstr>Questions d’évaluation</vt:lpstr>
      <vt:lpstr>Election des délégués</vt:lpstr>
      <vt:lpstr>Informations personnelles</vt:lpstr>
      <vt:lpstr>Bonne rentrée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Microsoft Office User</dc:creator>
  <dc:description/>
  <cp:lastModifiedBy>Blandine LONGHI</cp:lastModifiedBy>
  <cp:revision>32</cp:revision>
  <dcterms:created xsi:type="dcterms:W3CDTF">2020-01-21T09:47:51Z</dcterms:created>
  <dcterms:modified xsi:type="dcterms:W3CDTF">2026-09-03T13:03:12Z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Affichage à l'écran (4:3)</vt:lpwstr>
  </property>
  <property fmtid="{D5CDD505-2E9C-101B-9397-08002B2CF9AE}" pid="3" name="Slides">
    <vt:i4>10</vt:i4>
  </property>
</Properties>
</file>