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1"/>
  </p:sldMasterIdLst>
  <p:sldIdLst>
    <p:sldId id="274" r:id="rId2"/>
    <p:sldId id="292" r:id="rId3"/>
    <p:sldId id="293" r:id="rId4"/>
    <p:sldId id="277" r:id="rId5"/>
    <p:sldId id="279" r:id="rId6"/>
    <p:sldId id="278" r:id="rId7"/>
    <p:sldId id="295" r:id="rId8"/>
    <p:sldId id="296" r:id="rId9"/>
    <p:sldId id="280" r:id="rId10"/>
    <p:sldId id="282" r:id="rId11"/>
    <p:sldId id="294" r:id="rId12"/>
    <p:sldId id="283" r:id="rId13"/>
    <p:sldId id="284" r:id="rId14"/>
    <p:sldId id="289" r:id="rId15"/>
    <p:sldId id="285" r:id="rId16"/>
    <p:sldId id="290" r:id="rId17"/>
    <p:sldId id="291" r:id="rId18"/>
    <p:sldId id="256" r:id="rId19"/>
    <p:sldId id="275" r:id="rId20"/>
    <p:sldId id="276" r:id="rId21"/>
    <p:sldId id="258" r:id="rId22"/>
    <p:sldId id="257" r:id="rId23"/>
    <p:sldId id="259" r:id="rId24"/>
    <p:sldId id="261" r:id="rId25"/>
    <p:sldId id="260" r:id="rId26"/>
    <p:sldId id="263" r:id="rId27"/>
    <p:sldId id="264" r:id="rId28"/>
    <p:sldId id="265" r:id="rId29"/>
    <p:sldId id="266" r:id="rId30"/>
    <p:sldId id="267" r:id="rId31"/>
    <p:sldId id="268" r:id="rId32"/>
    <p:sldId id="269" r:id="rId33"/>
    <p:sldId id="270" r:id="rId34"/>
    <p:sldId id="271" r:id="rId35"/>
    <p:sldId id="273" r:id="rId36"/>
    <p:sldId id="272" r:id="rId37"/>
    <p:sldId id="286" r:id="rId38"/>
    <p:sldId id="287" r:id="rId39"/>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D083AE6-46FA-4A59-8FB0-9F97EB10719F}" styleName="Style léger 3 - Accentuation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58"/>
  </p:normalViewPr>
  <p:slideViewPr>
    <p:cSldViewPr snapToGrid="0" snapToObjects="1">
      <p:cViewPr>
        <p:scale>
          <a:sx n="154" d="100"/>
          <a:sy n="154" d="100"/>
        </p:scale>
        <p:origin x="680" y="-1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fr-FR"/>
              <a:t>Cliquez et modifiez le titre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fr-FR"/>
              <a:t>Cliquez pour modifier le style des sous-titres du masque</a:t>
            </a:r>
            <a:endParaRPr lang="en-US" dirty="0"/>
          </a:p>
        </p:txBody>
      </p:sp>
      <p:sp>
        <p:nvSpPr>
          <p:cNvPr id="4" name="Date Placeholder 3"/>
          <p:cNvSpPr>
            <a:spLocks noGrp="1"/>
          </p:cNvSpPr>
          <p:nvPr>
            <p:ph type="dt" sz="half" idx="10"/>
          </p:nvPr>
        </p:nvSpPr>
        <p:spPr/>
        <p:txBody>
          <a:bodyPr/>
          <a:lstStyle/>
          <a:p>
            <a:fld id="{C4ACCA13-F498-FB48-90A0-9CF5864421DD}" type="datetimeFigureOut">
              <a:rPr lang="fr-FR" smtClean="0"/>
              <a:t>04/09/2025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60182FF-53F4-054C-B561-B0C50864FEB7}"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4ACCA13-F498-FB48-90A0-9CF5864421DD}" type="datetimeFigureOut">
              <a:rPr lang="fr-FR" smtClean="0"/>
              <a:t>04/09/2025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60182FF-53F4-054C-B561-B0C50864FEB7}"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a:t>Cliquez et modifiez le titre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fr-FR"/>
              <a:t>Cliquez pour modifier les styles du texte du masque</a:t>
            </a:r>
          </a:p>
        </p:txBody>
      </p:sp>
      <p:sp>
        <p:nvSpPr>
          <p:cNvPr id="4" name="Date Placeholder 3"/>
          <p:cNvSpPr>
            <a:spLocks noGrp="1"/>
          </p:cNvSpPr>
          <p:nvPr>
            <p:ph type="dt" sz="half" idx="10"/>
          </p:nvPr>
        </p:nvSpPr>
        <p:spPr/>
        <p:txBody>
          <a:bodyPr/>
          <a:lstStyle/>
          <a:p>
            <a:fld id="{C4ACCA13-F498-FB48-90A0-9CF5864421DD}" type="datetimeFigureOut">
              <a:rPr lang="fr-FR" smtClean="0"/>
              <a:t>04/09/2025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60182FF-53F4-054C-B561-B0C50864FEB7}"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4ACCA13-F498-FB48-90A0-9CF5864421DD}" type="datetimeFigureOut">
              <a:rPr lang="fr-FR" smtClean="0"/>
              <a:t>04/09/2025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60182FF-53F4-054C-B561-B0C50864FEB7}" type="slidenum">
              <a:rPr lang="fr-FR" smtClean="0"/>
              <a:t>‹N°›</a:t>
            </a:fld>
            <a:endParaRPr lang="fr-FR"/>
          </a:p>
        </p:txBody>
      </p:sp>
      <p:sp>
        <p:nvSpPr>
          <p:cNvPr id="8" name="Title 7"/>
          <p:cNvSpPr>
            <a:spLocks noGrp="1"/>
          </p:cNvSpPr>
          <p:nvPr>
            <p:ph type="title"/>
          </p:nvPr>
        </p:nvSpPr>
        <p:spPr/>
        <p:txBody>
          <a:bodyPr/>
          <a:lstStyle/>
          <a:p>
            <a:r>
              <a:rPr lang="fr-FR"/>
              <a:t>Cliquez et modifiez le titre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Cliquez et modifiez le titre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fr-FR"/>
              <a:t>Cliquez pour modifier les styles du texte du masque</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fr-FR"/>
              <a:t>Cliquez pour modifier les styles du texte du masque</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4ACCA13-F498-FB48-90A0-9CF5864421DD}" type="datetimeFigureOut">
              <a:rPr lang="fr-FR" smtClean="0"/>
              <a:t>04/09/2025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260182FF-53F4-054C-B561-B0C50864FEB7}"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Date Placeholder 2"/>
          <p:cNvSpPr>
            <a:spLocks noGrp="1"/>
          </p:cNvSpPr>
          <p:nvPr>
            <p:ph type="dt" sz="half" idx="10"/>
          </p:nvPr>
        </p:nvSpPr>
        <p:spPr/>
        <p:txBody>
          <a:bodyPr/>
          <a:lstStyle/>
          <a:p>
            <a:fld id="{C4ACCA13-F498-FB48-90A0-9CF5864421DD}" type="datetimeFigureOut">
              <a:rPr lang="fr-FR" smtClean="0"/>
              <a:t>04/09/2025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260182FF-53F4-054C-B561-B0C50864FEB7}"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ACCA13-F498-FB48-90A0-9CF5864421DD}" type="datetimeFigureOut">
              <a:rPr lang="fr-FR" smtClean="0"/>
              <a:t>04/09/2025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260182FF-53F4-054C-B561-B0C50864FEB7}"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a:t>Cliquez et modifiez le titre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fr-FR"/>
              <a:t>Cliquez pour modifier les styles du texte du masque</a:t>
            </a:r>
          </a:p>
        </p:txBody>
      </p:sp>
      <p:sp>
        <p:nvSpPr>
          <p:cNvPr id="5" name="Date Placeholder 4"/>
          <p:cNvSpPr>
            <a:spLocks noGrp="1"/>
          </p:cNvSpPr>
          <p:nvPr>
            <p:ph type="dt" sz="half" idx="10"/>
          </p:nvPr>
        </p:nvSpPr>
        <p:spPr/>
        <p:txBody>
          <a:bodyPr/>
          <a:lstStyle/>
          <a:p>
            <a:fld id="{C4ACCA13-F498-FB48-90A0-9CF5864421DD}" type="datetimeFigureOut">
              <a:rPr lang="fr-FR" smtClean="0"/>
              <a:t>04/09/2025</a:t>
            </a:fld>
            <a:endParaRPr lang="fr-FR"/>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fr-FR"/>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260182FF-53F4-054C-B561-B0C50864FEB7}"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fr-FR"/>
              <a:t>Faire glisser l'image vers l'espace réservé ou cliquer sur l'icône pour l'ajouter</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fr-FR"/>
              <a:t>Cliquez et modifiez le titre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4ACCA13-F498-FB48-90A0-9CF5864421DD}" type="datetimeFigureOut">
              <a:rPr lang="fr-FR" smtClean="0"/>
              <a:t>04/09/2025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60182FF-53F4-054C-B561-B0C50864FEB7}"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C4ACCA13-F498-FB48-90A0-9CF5864421DD}" type="datetimeFigureOut">
              <a:rPr lang="fr-FR" smtClean="0"/>
              <a:t>04/09/2025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60182FF-53F4-054C-B561-B0C50864FEB7}"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fr-FR"/>
              <a:t>Cliquez et modifiez le titre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C4ACCA13-F498-FB48-90A0-9CF5864421DD}" type="datetimeFigureOut">
              <a:rPr lang="fr-FR" smtClean="0"/>
              <a:t>04/09/2025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60182FF-53F4-054C-B561-B0C50864FEB7}"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fr-FR"/>
              <a:t>Cliquez et modifiez le titre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C4ACCA13-F498-FB48-90A0-9CF5864421DD}" type="datetimeFigureOut">
              <a:rPr lang="fr-FR" smtClean="0"/>
              <a:t>04/09/2025</a:t>
            </a:fld>
            <a:endParaRPr lang="fr-FR"/>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fr-FR"/>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260182FF-53F4-054C-B561-B0C50864FEB7}"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media" Target="../media/media5.mp4"/><Relationship Id="rId7" Type="http://schemas.openxmlformats.org/officeDocument/2006/relationships/image" Target="../media/image9.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png"/><Relationship Id="rId5" Type="http://schemas.openxmlformats.org/officeDocument/2006/relationships/slideLayout" Target="../slideLayouts/slideLayout2.xml"/><Relationship Id="rId4" Type="http://schemas.openxmlformats.org/officeDocument/2006/relationships/video" Target="../media/media5.mp4"/></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hyperlink" Target="https://eduscol.education.fr/2335/education-musicale"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52400"/>
            <a:ext cx="8229600" cy="782581"/>
          </a:xfrm>
        </p:spPr>
        <p:txBody>
          <a:bodyPr>
            <a:normAutofit/>
          </a:bodyPr>
          <a:lstStyle/>
          <a:p>
            <a:r>
              <a:rPr lang="fr-FR" dirty="0"/>
              <a:t>Programmes officiels et mise en œuvre</a:t>
            </a:r>
          </a:p>
        </p:txBody>
      </p:sp>
      <p:sp>
        <p:nvSpPr>
          <p:cNvPr id="2" name="Espace réservé du contenu 1"/>
          <p:cNvSpPr>
            <a:spLocks noGrp="1"/>
          </p:cNvSpPr>
          <p:nvPr>
            <p:ph idx="1"/>
          </p:nvPr>
        </p:nvSpPr>
        <p:spPr>
          <a:xfrm>
            <a:off x="139683" y="1912106"/>
            <a:ext cx="9004317" cy="1669050"/>
          </a:xfrm>
        </p:spPr>
        <p:txBody>
          <a:bodyPr>
            <a:normAutofit/>
          </a:bodyPr>
          <a:lstStyle/>
          <a:p>
            <a:pPr marL="457200" indent="-457200">
              <a:buFont typeface="+mj-lt"/>
              <a:buAutoNum type="arabicPeriod"/>
            </a:pPr>
            <a:r>
              <a:rPr lang="fr-FR" sz="2400" dirty="0"/>
              <a:t>La transmission de la musique au collège: quelques principes</a:t>
            </a:r>
          </a:p>
          <a:p>
            <a:pPr marL="457200" indent="-457200">
              <a:buFont typeface="+mj-lt"/>
              <a:buAutoNum type="arabicPeriod"/>
            </a:pPr>
            <a:r>
              <a:rPr lang="fr-FR" sz="2400" dirty="0"/>
              <a:t>Un exemple d’appropriation de notions en classe</a:t>
            </a:r>
          </a:p>
          <a:p>
            <a:pPr marL="457200" indent="-457200">
              <a:buFont typeface="+mj-lt"/>
              <a:buAutoNum type="arabicPeriod"/>
            </a:pPr>
            <a:r>
              <a:rPr lang="fr-FR" sz="2400" dirty="0"/>
              <a:t>Ressources ministérielles </a:t>
            </a:r>
            <a:r>
              <a:rPr lang="mr-IN" sz="2400" dirty="0"/>
              <a:t>–</a:t>
            </a:r>
            <a:r>
              <a:rPr lang="fr-FR" sz="2400" dirty="0"/>
              <a:t> présentation des programmes</a:t>
            </a:r>
          </a:p>
          <a:p>
            <a:pPr marL="0" indent="0">
              <a:buNone/>
            </a:pPr>
            <a:endParaRPr lang="fr-FR" dirty="0"/>
          </a:p>
        </p:txBody>
      </p:sp>
    </p:spTree>
    <p:extLst>
      <p:ext uri="{BB962C8B-B14F-4D97-AF65-F5344CB8AC3E}">
        <p14:creationId xmlns:p14="http://schemas.microsoft.com/office/powerpoint/2010/main" val="694775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49971" y="365760"/>
            <a:ext cx="3628766" cy="548640"/>
          </a:xfrm>
        </p:spPr>
        <p:txBody>
          <a:bodyPr/>
          <a:lstStyle/>
          <a:p>
            <a:r>
              <a:rPr lang="fr-FR" dirty="0" err="1"/>
              <a:t>Eighteen</a:t>
            </a:r>
            <a:r>
              <a:rPr lang="fr-FR" dirty="0"/>
              <a:t> </a:t>
            </a:r>
            <a:r>
              <a:rPr lang="fr-FR" dirty="0" err="1"/>
              <a:t>Hammers</a:t>
            </a:r>
            <a:endParaRPr lang="fr-FR" dirty="0"/>
          </a:p>
        </p:txBody>
      </p:sp>
      <p:sp>
        <p:nvSpPr>
          <p:cNvPr id="3" name="Espace réservé du contenu 2"/>
          <p:cNvSpPr>
            <a:spLocks noGrp="1"/>
          </p:cNvSpPr>
          <p:nvPr>
            <p:ph idx="1"/>
          </p:nvPr>
        </p:nvSpPr>
        <p:spPr>
          <a:xfrm>
            <a:off x="2362462" y="1280216"/>
            <a:ext cx="4886026" cy="3579849"/>
          </a:xfrm>
        </p:spPr>
        <p:txBody>
          <a:bodyPr>
            <a:normAutofit/>
          </a:bodyPr>
          <a:lstStyle/>
          <a:p>
            <a:r>
              <a:rPr lang="fr-FR" sz="2000" dirty="0" err="1"/>
              <a:t>Well</a:t>
            </a:r>
            <a:r>
              <a:rPr lang="fr-FR" sz="2000" dirty="0"/>
              <a:t> </a:t>
            </a:r>
            <a:r>
              <a:rPr lang="fr-FR" sz="2000" dirty="0" err="1"/>
              <a:t>eighteen</a:t>
            </a:r>
            <a:r>
              <a:rPr lang="fr-FR" sz="2000" dirty="0"/>
              <a:t> </a:t>
            </a:r>
            <a:r>
              <a:rPr lang="fr-FR" sz="2000" dirty="0" err="1"/>
              <a:t>hammers</a:t>
            </a:r>
            <a:r>
              <a:rPr lang="fr-FR" sz="2000" dirty="0"/>
              <a:t> stand (han-han)</a:t>
            </a:r>
          </a:p>
          <a:p>
            <a:r>
              <a:rPr lang="fr-FR" sz="2000" dirty="0"/>
              <a:t>Standing in a line (bis)</a:t>
            </a:r>
          </a:p>
          <a:p>
            <a:endParaRPr lang="fr-FR" sz="2000" dirty="0"/>
          </a:p>
          <a:p>
            <a:r>
              <a:rPr lang="fr-FR" sz="2000" dirty="0" err="1"/>
              <a:t>Well</a:t>
            </a:r>
            <a:r>
              <a:rPr lang="fr-FR" sz="2000" dirty="0"/>
              <a:t> </a:t>
            </a:r>
            <a:r>
              <a:rPr lang="fr-FR" sz="2000" dirty="0" err="1"/>
              <a:t>they</a:t>
            </a:r>
            <a:r>
              <a:rPr lang="fr-FR" sz="2000" dirty="0"/>
              <a:t> ring </a:t>
            </a:r>
            <a:r>
              <a:rPr lang="fr-FR" sz="2000" dirty="0" err="1"/>
              <a:t>like</a:t>
            </a:r>
            <a:r>
              <a:rPr lang="fr-FR" sz="2000" dirty="0"/>
              <a:t> </a:t>
            </a:r>
            <a:r>
              <a:rPr lang="fr-FR" sz="2000" dirty="0" err="1"/>
              <a:t>silver</a:t>
            </a:r>
            <a:r>
              <a:rPr lang="fr-FR" sz="2000" dirty="0"/>
              <a:t> and (han-han)</a:t>
            </a:r>
          </a:p>
          <a:p>
            <a:r>
              <a:rPr lang="fr-FR" sz="2000" dirty="0"/>
              <a:t>And </a:t>
            </a:r>
            <a:r>
              <a:rPr lang="fr-FR" sz="2000" dirty="0" err="1"/>
              <a:t>they</a:t>
            </a:r>
            <a:r>
              <a:rPr lang="fr-FR" sz="2000" dirty="0"/>
              <a:t> </a:t>
            </a:r>
            <a:r>
              <a:rPr lang="fr-FR" sz="2000" dirty="0" err="1"/>
              <a:t>shine</a:t>
            </a:r>
            <a:r>
              <a:rPr lang="fr-FR" sz="2000" dirty="0"/>
              <a:t> </a:t>
            </a:r>
            <a:r>
              <a:rPr lang="fr-FR" sz="2000" dirty="0" err="1"/>
              <a:t>like</a:t>
            </a:r>
            <a:r>
              <a:rPr lang="fr-FR" sz="2000" dirty="0"/>
              <a:t> gold (bis)</a:t>
            </a:r>
          </a:p>
          <a:p>
            <a:endParaRPr lang="fr-FR" sz="2000" dirty="0"/>
          </a:p>
          <a:p>
            <a:r>
              <a:rPr lang="fr-FR" sz="2000" dirty="0"/>
              <a:t>No, </a:t>
            </a:r>
            <a:r>
              <a:rPr lang="fr-FR" sz="2000" dirty="0" err="1"/>
              <a:t>there</a:t>
            </a:r>
            <a:r>
              <a:rPr lang="fr-FR" sz="2000" dirty="0"/>
              <a:t> </a:t>
            </a:r>
            <a:r>
              <a:rPr lang="fr-FR" sz="2000" dirty="0" err="1"/>
              <a:t>ain’t</a:t>
            </a:r>
            <a:r>
              <a:rPr lang="fr-FR" sz="2000" dirty="0"/>
              <a:t> no </a:t>
            </a:r>
            <a:r>
              <a:rPr lang="fr-FR" sz="2000" dirty="0" err="1"/>
              <a:t>hammer</a:t>
            </a:r>
            <a:r>
              <a:rPr lang="fr-FR" sz="2000" dirty="0"/>
              <a:t> (han-han)</a:t>
            </a:r>
          </a:p>
          <a:p>
            <a:r>
              <a:rPr lang="fr-FR" sz="2000" dirty="0"/>
              <a:t>That </a:t>
            </a:r>
            <a:r>
              <a:rPr lang="fr-FR" sz="2000" dirty="0" err="1"/>
              <a:t>will</a:t>
            </a:r>
            <a:r>
              <a:rPr lang="fr-FR" sz="2000" dirty="0"/>
              <a:t> ring </a:t>
            </a:r>
            <a:r>
              <a:rPr lang="fr-FR" sz="2000" dirty="0" err="1"/>
              <a:t>like</a:t>
            </a:r>
            <a:r>
              <a:rPr lang="fr-FR" sz="2000" dirty="0"/>
              <a:t> mine (bis)</a:t>
            </a:r>
          </a:p>
          <a:p>
            <a:endParaRPr lang="fr-FR" sz="2000" dirty="0"/>
          </a:p>
          <a:p>
            <a:endParaRPr lang="fr-FR" sz="2000" dirty="0"/>
          </a:p>
        </p:txBody>
      </p:sp>
      <p:pic>
        <p:nvPicPr>
          <p:cNvPr id="4" name="eighteen hammers (work song).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248488" y="4630793"/>
            <a:ext cx="461719" cy="461719"/>
          </a:xfrm>
          <a:prstGeom prst="rect">
            <a:avLst/>
          </a:prstGeom>
        </p:spPr>
      </p:pic>
    </p:spTree>
    <p:extLst>
      <p:ext uri="{BB962C8B-B14F-4D97-AF65-F5344CB8AC3E}">
        <p14:creationId xmlns:p14="http://schemas.microsoft.com/office/powerpoint/2010/main" val="20675904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8615"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err="1"/>
              <a:t>Baga</a:t>
            </a:r>
            <a:r>
              <a:rPr lang="fr-FR" dirty="0"/>
              <a:t> </a:t>
            </a:r>
            <a:r>
              <a:rPr lang="fr-FR" dirty="0" err="1"/>
              <a:t>giné</a:t>
            </a:r>
            <a:endParaRPr lang="fr-FR" dirty="0"/>
          </a:p>
        </p:txBody>
      </p:sp>
      <p:sp>
        <p:nvSpPr>
          <p:cNvPr id="3" name="Espace réservé du contenu 2"/>
          <p:cNvSpPr>
            <a:spLocks noGrp="1"/>
          </p:cNvSpPr>
          <p:nvPr>
            <p:ph idx="1"/>
          </p:nvPr>
        </p:nvSpPr>
        <p:spPr>
          <a:xfrm>
            <a:off x="822960" y="1331527"/>
            <a:ext cx="6091969" cy="1490564"/>
          </a:xfrm>
        </p:spPr>
        <p:txBody>
          <a:bodyPr>
            <a:normAutofit/>
          </a:bodyPr>
          <a:lstStyle/>
          <a:p>
            <a:r>
              <a:rPr lang="fr-FR" sz="2000" dirty="0" err="1"/>
              <a:t>Aboron</a:t>
            </a:r>
            <a:r>
              <a:rPr lang="fr-FR" sz="2000" dirty="0"/>
              <a:t> ma? Ma </a:t>
            </a:r>
            <a:r>
              <a:rPr lang="fr-FR" sz="2000" dirty="0" err="1"/>
              <a:t>boron</a:t>
            </a:r>
            <a:r>
              <a:rPr lang="fr-FR" sz="2000" dirty="0"/>
              <a:t> ma  / </a:t>
            </a:r>
            <a:r>
              <a:rPr lang="fr-FR" sz="2000" dirty="0" err="1"/>
              <a:t>Eee</a:t>
            </a:r>
            <a:r>
              <a:rPr lang="fr-FR" sz="2000" dirty="0"/>
              <a:t>  -  (x2)</a:t>
            </a:r>
          </a:p>
          <a:p>
            <a:r>
              <a:rPr lang="fr-FR" sz="2000" dirty="0" err="1"/>
              <a:t>Aboron</a:t>
            </a:r>
            <a:r>
              <a:rPr lang="fr-FR" sz="2000" dirty="0"/>
              <a:t> ma? Ma </a:t>
            </a:r>
            <a:r>
              <a:rPr lang="fr-FR" sz="2000" dirty="0" err="1"/>
              <a:t>boron</a:t>
            </a:r>
            <a:r>
              <a:rPr lang="fr-FR" sz="2000" dirty="0"/>
              <a:t> ma </a:t>
            </a:r>
            <a:r>
              <a:rPr lang="fr-FR" sz="2000" dirty="0" err="1"/>
              <a:t>Eee</a:t>
            </a:r>
            <a:r>
              <a:rPr lang="fr-FR" sz="2000" dirty="0"/>
              <a:t> </a:t>
            </a:r>
            <a:r>
              <a:rPr lang="fr-FR" sz="2000" dirty="0" err="1"/>
              <a:t>laï</a:t>
            </a:r>
            <a:r>
              <a:rPr lang="fr-FR" sz="2000" dirty="0"/>
              <a:t> la </a:t>
            </a:r>
            <a:r>
              <a:rPr lang="fr-FR" sz="2000" dirty="0" err="1"/>
              <a:t>Baga</a:t>
            </a:r>
            <a:r>
              <a:rPr lang="fr-FR" sz="2000" dirty="0"/>
              <a:t> </a:t>
            </a:r>
            <a:r>
              <a:rPr lang="fr-FR" sz="2000" dirty="0" err="1"/>
              <a:t>Giné</a:t>
            </a:r>
            <a:r>
              <a:rPr lang="fr-FR" sz="2000" dirty="0"/>
              <a:t> </a:t>
            </a:r>
          </a:p>
          <a:p>
            <a:r>
              <a:rPr lang="fr-FR" sz="2000" dirty="0" err="1"/>
              <a:t>Fare</a:t>
            </a:r>
            <a:r>
              <a:rPr lang="fr-FR" sz="2000" dirty="0"/>
              <a:t> </a:t>
            </a:r>
            <a:r>
              <a:rPr lang="fr-FR" sz="2000" dirty="0" err="1"/>
              <a:t>boron</a:t>
            </a:r>
            <a:r>
              <a:rPr lang="fr-FR" sz="2000" dirty="0"/>
              <a:t> ma moto </a:t>
            </a:r>
            <a:r>
              <a:rPr lang="fr-FR" sz="2000" dirty="0" err="1"/>
              <a:t>Kui</a:t>
            </a:r>
            <a:r>
              <a:rPr lang="fr-FR" sz="2000" dirty="0"/>
              <a:t> </a:t>
            </a:r>
            <a:r>
              <a:rPr lang="fr-FR" sz="2000" dirty="0" err="1"/>
              <a:t>Eee</a:t>
            </a:r>
            <a:r>
              <a:rPr lang="fr-FR" sz="2000" dirty="0"/>
              <a:t>! </a:t>
            </a:r>
          </a:p>
          <a:p>
            <a:endParaRPr lang="fr-FR" dirty="0"/>
          </a:p>
        </p:txBody>
      </p:sp>
      <p:sp>
        <p:nvSpPr>
          <p:cNvPr id="4" name="ZoneTexte 3"/>
          <p:cNvSpPr txBox="1"/>
          <p:nvPr/>
        </p:nvSpPr>
        <p:spPr>
          <a:xfrm>
            <a:off x="219988" y="3412163"/>
            <a:ext cx="4821881" cy="1754327"/>
          </a:xfrm>
          <a:prstGeom prst="rect">
            <a:avLst/>
          </a:prstGeom>
          <a:noFill/>
        </p:spPr>
        <p:txBody>
          <a:bodyPr wrap="square" rtlCol="0">
            <a:spAutoFit/>
          </a:bodyPr>
          <a:lstStyle/>
          <a:p>
            <a:r>
              <a:rPr lang="fr-FR" dirty="0"/>
              <a:t>Danse-t-elle la danse?</a:t>
            </a:r>
          </a:p>
          <a:p>
            <a:r>
              <a:rPr lang="fr-FR" dirty="0"/>
              <a:t>Ou ne la danse-t-elle pas?</a:t>
            </a:r>
          </a:p>
          <a:p>
            <a:r>
              <a:rPr lang="fr-FR" dirty="0" err="1"/>
              <a:t>Eee</a:t>
            </a:r>
            <a:endParaRPr lang="fr-FR" dirty="0"/>
          </a:p>
          <a:p>
            <a:r>
              <a:rPr lang="fr-FR" dirty="0"/>
              <a:t>Ça alors la femme </a:t>
            </a:r>
            <a:r>
              <a:rPr lang="fr-FR" dirty="0" err="1"/>
              <a:t>Baga</a:t>
            </a:r>
            <a:r>
              <a:rPr lang="fr-FR" dirty="0"/>
              <a:t> dans même dans sa voiture</a:t>
            </a:r>
          </a:p>
          <a:p>
            <a:r>
              <a:rPr lang="fr-FR" dirty="0" err="1"/>
              <a:t>Eee</a:t>
            </a:r>
            <a:r>
              <a:rPr lang="fr-FR" dirty="0"/>
              <a:t>!</a:t>
            </a:r>
          </a:p>
        </p:txBody>
      </p:sp>
      <p:pic>
        <p:nvPicPr>
          <p:cNvPr id="5" name="Baga gin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103483" y="1795876"/>
            <a:ext cx="448892" cy="448892"/>
          </a:xfrm>
          <a:prstGeom prst="rect">
            <a:avLst/>
          </a:prstGeom>
        </p:spPr>
      </p:pic>
      <p:pic>
        <p:nvPicPr>
          <p:cNvPr id="6" name="Image 5" descr="Capture d’écran 2024-09-01 à 02.20.07.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26290" y="2685722"/>
            <a:ext cx="4217710" cy="1929177"/>
          </a:xfrm>
          <a:prstGeom prst="rect">
            <a:avLst/>
          </a:prstGeom>
        </p:spPr>
      </p:pic>
      <p:pic>
        <p:nvPicPr>
          <p:cNvPr id="7" name="Image 6" descr="Capture d’écran 2024-09-01 à 02.22.04.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33614" y="4614899"/>
            <a:ext cx="2562629" cy="2031175"/>
          </a:xfrm>
          <a:prstGeom prst="rect">
            <a:avLst/>
          </a:prstGeom>
        </p:spPr>
      </p:pic>
    </p:spTree>
    <p:extLst>
      <p:ext uri="{BB962C8B-B14F-4D97-AF65-F5344CB8AC3E}">
        <p14:creationId xmlns:p14="http://schemas.microsoft.com/office/powerpoint/2010/main" val="21638086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6098"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214122" y="152400"/>
            <a:ext cx="6919580" cy="1219200"/>
          </a:xfrm>
        </p:spPr>
        <p:txBody>
          <a:bodyPr>
            <a:normAutofit/>
          </a:bodyPr>
          <a:lstStyle/>
          <a:p>
            <a:r>
              <a:rPr lang="fr-FR" sz="2400" dirty="0"/>
              <a:t>La transmission de la musique au collège: </a:t>
            </a:r>
            <a:br>
              <a:rPr lang="fr-FR" sz="2400" dirty="0"/>
            </a:br>
            <a:r>
              <a:rPr lang="fr-FR" sz="2400" dirty="0"/>
              <a:t>quelques principes</a:t>
            </a:r>
          </a:p>
        </p:txBody>
      </p:sp>
      <p:sp>
        <p:nvSpPr>
          <p:cNvPr id="2" name="Espace réservé du contenu 1"/>
          <p:cNvSpPr>
            <a:spLocks noGrp="1"/>
          </p:cNvSpPr>
          <p:nvPr>
            <p:ph idx="1"/>
          </p:nvPr>
        </p:nvSpPr>
        <p:spPr>
          <a:xfrm>
            <a:off x="733156" y="1972911"/>
            <a:ext cx="8157468" cy="1990844"/>
          </a:xfrm>
        </p:spPr>
        <p:txBody>
          <a:bodyPr>
            <a:noAutofit/>
          </a:bodyPr>
          <a:lstStyle/>
          <a:p>
            <a:pPr>
              <a:buFont typeface="Arial"/>
              <a:buChar char="•"/>
            </a:pPr>
            <a:r>
              <a:rPr lang="fr-FR" sz="2000" dirty="0"/>
              <a:t>5 à 6 séquences dans l’année </a:t>
            </a:r>
            <a:r>
              <a:rPr lang="mr-IN" sz="2000" dirty="0"/>
              <a:t>–</a:t>
            </a:r>
            <a:r>
              <a:rPr lang="fr-FR" sz="2000" dirty="0"/>
              <a:t> 1 chant par séquence </a:t>
            </a:r>
            <a:r>
              <a:rPr lang="mr-IN" sz="2000" dirty="0"/>
              <a:t>–</a:t>
            </a:r>
            <a:r>
              <a:rPr lang="fr-FR" sz="2000" dirty="0"/>
              <a:t> de 3 à 5 œuvres par séquence</a:t>
            </a:r>
          </a:p>
          <a:p>
            <a:pPr>
              <a:buFont typeface="Arial"/>
              <a:buChar char="•"/>
            </a:pPr>
            <a:r>
              <a:rPr lang="fr-FR" sz="2000" dirty="0"/>
              <a:t>Articuler la perception (je reçois) et la production (je fais)</a:t>
            </a:r>
          </a:p>
          <a:p>
            <a:pPr>
              <a:buFont typeface="Arial"/>
              <a:buChar char="•"/>
            </a:pPr>
            <a:r>
              <a:rPr lang="fr-FR" sz="2000" dirty="0"/>
              <a:t>S’approprier les notions par le corps</a:t>
            </a:r>
          </a:p>
          <a:p>
            <a:pPr>
              <a:buFont typeface="Arial"/>
              <a:buChar char="•"/>
            </a:pPr>
            <a:r>
              <a:rPr lang="fr-FR" sz="2000" dirty="0"/>
              <a:t>Le corps - la voix en particulier </a:t>
            </a:r>
            <a:r>
              <a:rPr lang="mr-IN" sz="2000" dirty="0"/>
              <a:t>–</a:t>
            </a:r>
            <a:r>
              <a:rPr lang="fr-FR" sz="2000" dirty="0"/>
              <a:t> est l’instrument de musique privilégié</a:t>
            </a:r>
          </a:p>
          <a:p>
            <a:pPr>
              <a:buFont typeface="Arial"/>
              <a:buChar char="•"/>
            </a:pPr>
            <a:endParaRPr lang="fr-FR" sz="2000" dirty="0"/>
          </a:p>
        </p:txBody>
      </p:sp>
    </p:spTree>
    <p:extLst>
      <p:ext uri="{BB962C8B-B14F-4D97-AF65-F5344CB8AC3E}">
        <p14:creationId xmlns:p14="http://schemas.microsoft.com/office/powerpoint/2010/main" val="2157996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0" y="152400"/>
            <a:ext cx="9144000" cy="1219200"/>
          </a:xfrm>
        </p:spPr>
        <p:txBody>
          <a:bodyPr>
            <a:normAutofit/>
          </a:bodyPr>
          <a:lstStyle/>
          <a:p>
            <a:pPr algn="ctr"/>
            <a:r>
              <a:rPr lang="fr-FR" sz="3200" dirty="0"/>
              <a:t>Quelles sont les activités </a:t>
            </a:r>
            <a:br>
              <a:rPr lang="fr-FR" sz="3200" dirty="0"/>
            </a:br>
            <a:r>
              <a:rPr lang="fr-FR" sz="3200" dirty="0"/>
              <a:t>à notre disposition?</a:t>
            </a:r>
          </a:p>
        </p:txBody>
      </p:sp>
      <p:sp>
        <p:nvSpPr>
          <p:cNvPr id="4" name="ZoneTexte 3"/>
          <p:cNvSpPr txBox="1"/>
          <p:nvPr/>
        </p:nvSpPr>
        <p:spPr>
          <a:xfrm>
            <a:off x="2620489" y="2801652"/>
            <a:ext cx="4186588" cy="646331"/>
          </a:xfrm>
          <a:prstGeom prst="rect">
            <a:avLst/>
          </a:prstGeom>
          <a:noFill/>
        </p:spPr>
        <p:txBody>
          <a:bodyPr wrap="none" rtlCol="0">
            <a:spAutoFit/>
          </a:bodyPr>
          <a:lstStyle/>
          <a:p>
            <a:r>
              <a:rPr lang="fr-FR" sz="3600" dirty="0"/>
              <a:t>Qu’en pensez-vous?</a:t>
            </a:r>
          </a:p>
        </p:txBody>
      </p:sp>
    </p:spTree>
    <p:extLst>
      <p:ext uri="{BB962C8B-B14F-4D97-AF65-F5344CB8AC3E}">
        <p14:creationId xmlns:p14="http://schemas.microsoft.com/office/powerpoint/2010/main" val="1809345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pPr algn="ctr"/>
            <a:r>
              <a:rPr lang="fr-FR" sz="3200" dirty="0"/>
              <a:t>Quelles sont les activités </a:t>
            </a:r>
            <a:br>
              <a:rPr lang="fr-FR" sz="3200" dirty="0"/>
            </a:br>
            <a:r>
              <a:rPr lang="fr-FR" sz="3200" dirty="0"/>
              <a:t>à notre disposition?</a:t>
            </a:r>
          </a:p>
        </p:txBody>
      </p:sp>
      <p:graphicFrame>
        <p:nvGraphicFramePr>
          <p:cNvPr id="5" name="Tableau 4"/>
          <p:cNvGraphicFramePr>
            <a:graphicFrameLocks noGrp="1"/>
          </p:cNvGraphicFramePr>
          <p:nvPr>
            <p:extLst>
              <p:ext uri="{D42A27DB-BD31-4B8C-83A1-F6EECF244321}">
                <p14:modId xmlns:p14="http://schemas.microsoft.com/office/powerpoint/2010/main" val="443995591"/>
              </p:ext>
            </p:extLst>
          </p:nvPr>
        </p:nvGraphicFramePr>
        <p:xfrm>
          <a:off x="192604" y="1813511"/>
          <a:ext cx="2480221" cy="3754120"/>
        </p:xfrm>
        <a:graphic>
          <a:graphicData uri="http://schemas.openxmlformats.org/drawingml/2006/table">
            <a:tbl>
              <a:tblPr firstRow="1" bandRow="1">
                <a:tableStyleId>{5C22544A-7EE6-4342-B048-85BDC9FD1C3A}</a:tableStyleId>
              </a:tblPr>
              <a:tblGrid>
                <a:gridCol w="2480221">
                  <a:extLst>
                    <a:ext uri="{9D8B030D-6E8A-4147-A177-3AD203B41FA5}">
                      <a16:colId xmlns:a16="http://schemas.microsoft.com/office/drawing/2014/main" val="20000"/>
                    </a:ext>
                  </a:extLst>
                </a:gridCol>
              </a:tblGrid>
              <a:tr h="370840">
                <a:tc>
                  <a:txBody>
                    <a:bodyPr/>
                    <a:lstStyle/>
                    <a:p>
                      <a:pPr algn="ctr"/>
                      <a:r>
                        <a:rPr lang="fr-FR" dirty="0"/>
                        <a:t>PERCEPTION</a:t>
                      </a:r>
                    </a:p>
                  </a:txBody>
                  <a:tcPr/>
                </a:tc>
                <a:extLst>
                  <a:ext uri="{0D108BD9-81ED-4DB2-BD59-A6C34878D82A}">
                    <a16:rowId xmlns:a16="http://schemas.microsoft.com/office/drawing/2014/main" val="10000"/>
                  </a:ext>
                </a:extLst>
              </a:tr>
              <a:tr h="370840">
                <a:tc>
                  <a:txBody>
                    <a:bodyPr/>
                    <a:lstStyle/>
                    <a:p>
                      <a:pPr marL="285750" indent="-285750">
                        <a:buFont typeface="Arial"/>
                        <a:buChar char="•"/>
                      </a:pPr>
                      <a:r>
                        <a:rPr lang="fr-FR" dirty="0"/>
                        <a:t>Ecouter (un enregistrement, un concert,</a:t>
                      </a:r>
                      <a:r>
                        <a:rPr lang="fr-FR" baseline="0" dirty="0"/>
                        <a:t> ses camarades, le professeur</a:t>
                      </a:r>
                      <a:r>
                        <a:rPr lang="mr-IN" baseline="0" dirty="0"/>
                        <a:t>…</a:t>
                      </a:r>
                      <a:r>
                        <a:rPr lang="fr-FR" baseline="0" dirty="0"/>
                        <a:t>)</a:t>
                      </a:r>
                      <a:endParaRPr lang="fr-FR" dirty="0"/>
                    </a:p>
                    <a:p>
                      <a:pPr marL="285750" indent="-285750">
                        <a:buFont typeface="Arial"/>
                        <a:buChar char="•"/>
                      </a:pPr>
                      <a:r>
                        <a:rPr lang="fr-FR" dirty="0"/>
                        <a:t>Voir (un extrait vidéo, un sonagramme, une</a:t>
                      </a:r>
                      <a:r>
                        <a:rPr lang="fr-FR" baseline="0" dirty="0"/>
                        <a:t> œuvre picturale, </a:t>
                      </a:r>
                      <a:r>
                        <a:rPr lang="mr-IN" baseline="0" dirty="0"/>
                        <a:t>…</a:t>
                      </a:r>
                      <a:r>
                        <a:rPr lang="fr-FR" baseline="0" dirty="0"/>
                        <a:t>)</a:t>
                      </a:r>
                      <a:endParaRPr lang="fr-FR" dirty="0"/>
                    </a:p>
                    <a:p>
                      <a:pPr marL="285750" indent="-285750">
                        <a:buFont typeface="Arial"/>
                        <a:buChar char="•"/>
                      </a:pPr>
                      <a:r>
                        <a:rPr lang="fr-FR" dirty="0"/>
                        <a:t>Toucher (des instruments, des interfaces, </a:t>
                      </a:r>
                      <a:r>
                        <a:rPr lang="mr-IN" dirty="0"/>
                        <a:t>…</a:t>
                      </a:r>
                      <a:r>
                        <a:rPr lang="fr-FR" dirty="0"/>
                        <a:t>)</a:t>
                      </a:r>
                    </a:p>
                  </a:txBody>
                  <a:tcPr/>
                </a:tc>
                <a:extLst>
                  <a:ext uri="{0D108BD9-81ED-4DB2-BD59-A6C34878D82A}">
                    <a16:rowId xmlns:a16="http://schemas.microsoft.com/office/drawing/2014/main" val="10001"/>
                  </a:ext>
                </a:extLst>
              </a:tr>
            </a:tbl>
          </a:graphicData>
        </a:graphic>
      </p:graphicFrame>
      <p:graphicFrame>
        <p:nvGraphicFramePr>
          <p:cNvPr id="6" name="Tableau 5"/>
          <p:cNvGraphicFramePr>
            <a:graphicFrameLocks noGrp="1"/>
          </p:cNvGraphicFramePr>
          <p:nvPr>
            <p:extLst>
              <p:ext uri="{D42A27DB-BD31-4B8C-83A1-F6EECF244321}">
                <p14:modId xmlns:p14="http://schemas.microsoft.com/office/powerpoint/2010/main" val="3283587592"/>
              </p:ext>
            </p:extLst>
          </p:nvPr>
        </p:nvGraphicFramePr>
        <p:xfrm>
          <a:off x="5818507" y="1813511"/>
          <a:ext cx="3256369" cy="3749040"/>
        </p:xfrm>
        <a:graphic>
          <a:graphicData uri="http://schemas.openxmlformats.org/drawingml/2006/table">
            <a:tbl>
              <a:tblPr firstRow="1" bandRow="1">
                <a:tableStyleId>{5C22544A-7EE6-4342-B048-85BDC9FD1C3A}</a:tableStyleId>
              </a:tblPr>
              <a:tblGrid>
                <a:gridCol w="3256369">
                  <a:extLst>
                    <a:ext uri="{9D8B030D-6E8A-4147-A177-3AD203B41FA5}">
                      <a16:colId xmlns:a16="http://schemas.microsoft.com/office/drawing/2014/main" val="20000"/>
                    </a:ext>
                  </a:extLst>
                </a:gridCol>
              </a:tblGrid>
              <a:tr h="0">
                <a:tc>
                  <a:txBody>
                    <a:bodyPr/>
                    <a:lstStyle/>
                    <a:p>
                      <a:pPr algn="ctr"/>
                      <a:r>
                        <a:rPr lang="fr-FR" dirty="0"/>
                        <a:t>PRODUCTION</a:t>
                      </a:r>
                    </a:p>
                  </a:txBody>
                  <a:tcPr/>
                </a:tc>
                <a:extLst>
                  <a:ext uri="{0D108BD9-81ED-4DB2-BD59-A6C34878D82A}">
                    <a16:rowId xmlns:a16="http://schemas.microsoft.com/office/drawing/2014/main" val="10000"/>
                  </a:ext>
                </a:extLst>
              </a:tr>
              <a:tr h="370840">
                <a:tc>
                  <a:txBody>
                    <a:bodyPr/>
                    <a:lstStyle/>
                    <a:p>
                      <a:pPr marL="285750" indent="-285750">
                        <a:buFont typeface="Arial"/>
                        <a:buChar char="•"/>
                      </a:pPr>
                      <a:r>
                        <a:rPr lang="fr-FR" dirty="0"/>
                        <a:t>Utiliser</a:t>
                      </a:r>
                      <a:r>
                        <a:rPr lang="fr-FR" baseline="0" dirty="0"/>
                        <a:t> la voix (chants, jeux vocaux</a:t>
                      </a:r>
                      <a:r>
                        <a:rPr lang="mr-IN" baseline="0" dirty="0"/>
                        <a:t>…</a:t>
                      </a:r>
                      <a:r>
                        <a:rPr lang="fr-FR" baseline="0" dirty="0"/>
                        <a:t>)</a:t>
                      </a:r>
                    </a:p>
                    <a:p>
                      <a:pPr marL="285750" indent="-285750">
                        <a:buFont typeface="Arial"/>
                        <a:buChar char="•"/>
                      </a:pPr>
                      <a:r>
                        <a:rPr lang="fr-FR" baseline="0" dirty="0"/>
                        <a:t>Pratiquer le rythme (percussions corporelles, instruments à percussion, </a:t>
                      </a:r>
                      <a:r>
                        <a:rPr lang="mr-IN" baseline="0" dirty="0"/>
                        <a:t>…</a:t>
                      </a:r>
                      <a:r>
                        <a:rPr lang="fr-FR" baseline="0" dirty="0"/>
                        <a:t>)</a:t>
                      </a:r>
                    </a:p>
                    <a:p>
                      <a:pPr marL="285750" indent="-285750">
                        <a:buFont typeface="Arial"/>
                        <a:buChar char="•"/>
                      </a:pPr>
                      <a:r>
                        <a:rPr lang="fr-FR" baseline="0" dirty="0"/>
                        <a:t>S’exprimer avec le corps (danse, mime, théâtre,</a:t>
                      </a:r>
                      <a:r>
                        <a:rPr lang="mr-IN" baseline="0" dirty="0"/>
                        <a:t>…</a:t>
                      </a:r>
                      <a:r>
                        <a:rPr lang="fr-FR" baseline="0" dirty="0"/>
                        <a:t>)</a:t>
                      </a:r>
                    </a:p>
                    <a:p>
                      <a:pPr marL="285750" indent="-285750">
                        <a:buFont typeface="Arial"/>
                        <a:buChar char="•"/>
                      </a:pPr>
                      <a:r>
                        <a:rPr lang="fr-FR" baseline="0" dirty="0"/>
                        <a:t>Utiliser les nouvelles technologies (enregistrement, MAO, </a:t>
                      </a:r>
                      <a:r>
                        <a:rPr lang="fr-FR" baseline="0" dirty="0" err="1"/>
                        <a:t>webradio</a:t>
                      </a:r>
                      <a:r>
                        <a:rPr lang="mr-IN" baseline="0" dirty="0"/>
                        <a:t>…</a:t>
                      </a:r>
                      <a:r>
                        <a:rPr lang="fr-FR" baseline="0" dirty="0"/>
                        <a:t>)</a:t>
                      </a:r>
                    </a:p>
                  </a:txBody>
                  <a:tcPr/>
                </a:tc>
                <a:extLst>
                  <a:ext uri="{0D108BD9-81ED-4DB2-BD59-A6C34878D82A}">
                    <a16:rowId xmlns:a16="http://schemas.microsoft.com/office/drawing/2014/main" val="10001"/>
                  </a:ext>
                </a:extLst>
              </a:tr>
            </a:tbl>
          </a:graphicData>
        </a:graphic>
      </p:graphicFrame>
      <p:sp>
        <p:nvSpPr>
          <p:cNvPr id="9" name="Double flèche horizontale 8"/>
          <p:cNvSpPr/>
          <p:nvPr/>
        </p:nvSpPr>
        <p:spPr>
          <a:xfrm>
            <a:off x="2725745" y="3066726"/>
            <a:ext cx="3022202" cy="724549"/>
          </a:xfrm>
          <a:prstGeom prst="leftRightArrow">
            <a:avLst/>
          </a:prstGeom>
          <a:solidFill>
            <a:schemeClr val="accent2">
              <a:lumMod val="60000"/>
              <a:lumOff val="40000"/>
            </a:schemeClr>
          </a:solidFill>
          <a:ln>
            <a:solidFill>
              <a:schemeClr val="accent2">
                <a:lumMod val="75000"/>
              </a:schemeClr>
            </a:solidFill>
          </a:ln>
        </p:spPr>
        <p:style>
          <a:lnRef idx="0">
            <a:schemeClr val="lt1">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dk1">
              <a:hueOff val="0"/>
              <a:satOff val="0"/>
              <a:lumOff val="0"/>
              <a:alphaOff val="0"/>
            </a:schemeClr>
          </a:fontRef>
        </p:style>
        <p:txBody>
          <a:bodyPr/>
          <a:lstStyle/>
          <a:p>
            <a:pPr algn="ctr"/>
            <a:r>
              <a:rPr lang="fr-FR" b="1" dirty="0"/>
              <a:t>COMPRENDRE</a:t>
            </a:r>
          </a:p>
        </p:txBody>
      </p:sp>
    </p:spTree>
    <p:extLst>
      <p:ext uri="{BB962C8B-B14F-4D97-AF65-F5344CB8AC3E}">
        <p14:creationId xmlns:p14="http://schemas.microsoft.com/office/powerpoint/2010/main" val="3000791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97705" y="1191557"/>
            <a:ext cx="2373398" cy="548640"/>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Rectangle 6"/>
          <p:cNvSpPr/>
          <p:nvPr/>
        </p:nvSpPr>
        <p:spPr>
          <a:xfrm>
            <a:off x="6542883" y="1191557"/>
            <a:ext cx="1801017" cy="548640"/>
          </a:xfrm>
          <a:prstGeom prst="rect">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p:txBody>
          <a:bodyPr/>
          <a:lstStyle/>
          <a:p>
            <a:pPr algn="ctr"/>
            <a:r>
              <a:rPr lang="fr-FR" dirty="0"/>
              <a:t>Les ingrédients d’une séquence</a:t>
            </a:r>
          </a:p>
        </p:txBody>
      </p:sp>
      <p:sp>
        <p:nvSpPr>
          <p:cNvPr id="4" name="Ellipse 3"/>
          <p:cNvSpPr/>
          <p:nvPr/>
        </p:nvSpPr>
        <p:spPr>
          <a:xfrm>
            <a:off x="3200708" y="2552708"/>
            <a:ext cx="2386228" cy="1372563"/>
          </a:xfrm>
          <a:prstGeom prst="ellipse">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Problématique</a:t>
            </a:r>
          </a:p>
          <a:p>
            <a:pPr algn="ctr"/>
            <a:r>
              <a:rPr lang="fr-FR" dirty="0"/>
              <a:t>Thématique</a:t>
            </a:r>
          </a:p>
        </p:txBody>
      </p:sp>
      <p:sp>
        <p:nvSpPr>
          <p:cNvPr id="5" name="Titre 1"/>
          <p:cNvSpPr txBox="1">
            <a:spLocks/>
          </p:cNvSpPr>
          <p:nvPr/>
        </p:nvSpPr>
        <p:spPr>
          <a:xfrm>
            <a:off x="5586936" y="1191557"/>
            <a:ext cx="3557064" cy="54864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fr-FR" sz="2400" dirty="0"/>
              <a:t>contenu</a:t>
            </a:r>
          </a:p>
        </p:txBody>
      </p:sp>
      <p:sp>
        <p:nvSpPr>
          <p:cNvPr id="6" name="Titre 1"/>
          <p:cNvSpPr txBox="1">
            <a:spLocks/>
          </p:cNvSpPr>
          <p:nvPr/>
        </p:nvSpPr>
        <p:spPr>
          <a:xfrm>
            <a:off x="0" y="1191557"/>
            <a:ext cx="3066175" cy="54864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fr-FR" sz="2400" dirty="0"/>
              <a:t>organisation</a:t>
            </a:r>
          </a:p>
        </p:txBody>
      </p:sp>
      <p:sp>
        <p:nvSpPr>
          <p:cNvPr id="15" name="Ellipse 14"/>
          <p:cNvSpPr/>
          <p:nvPr/>
        </p:nvSpPr>
        <p:spPr>
          <a:xfrm>
            <a:off x="6170836" y="2167878"/>
            <a:ext cx="2755067" cy="88511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b="1" dirty="0">
                <a:solidFill>
                  <a:schemeClr val="tx1"/>
                </a:solidFill>
              </a:rPr>
              <a:t>Chant</a:t>
            </a:r>
          </a:p>
          <a:p>
            <a:pPr algn="ctr"/>
            <a:r>
              <a:rPr lang="fr-FR" b="1" dirty="0">
                <a:solidFill>
                  <a:schemeClr val="tx1"/>
                </a:solidFill>
              </a:rPr>
              <a:t>Projet musical</a:t>
            </a:r>
          </a:p>
        </p:txBody>
      </p:sp>
      <p:sp>
        <p:nvSpPr>
          <p:cNvPr id="3" name="Ellipse 2"/>
          <p:cNvSpPr/>
          <p:nvPr/>
        </p:nvSpPr>
        <p:spPr>
          <a:xfrm>
            <a:off x="6170836" y="3476305"/>
            <a:ext cx="2729409" cy="641382"/>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b="1" dirty="0">
              <a:solidFill>
                <a:schemeClr val="tx1"/>
              </a:solidFill>
            </a:endParaRPr>
          </a:p>
          <a:p>
            <a:pPr algn="ctr"/>
            <a:r>
              <a:rPr lang="fr-FR" b="1" dirty="0">
                <a:solidFill>
                  <a:schemeClr val="tx1"/>
                </a:solidFill>
              </a:rPr>
              <a:t>Œuvres écoutées</a:t>
            </a:r>
          </a:p>
          <a:p>
            <a:pPr algn="ctr"/>
            <a:endParaRPr lang="fr-FR" dirty="0"/>
          </a:p>
        </p:txBody>
      </p:sp>
      <p:sp>
        <p:nvSpPr>
          <p:cNvPr id="11" name="Ellipse 10"/>
          <p:cNvSpPr/>
          <p:nvPr/>
        </p:nvSpPr>
        <p:spPr>
          <a:xfrm>
            <a:off x="6196494" y="4372710"/>
            <a:ext cx="2729409" cy="641382"/>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b="1" dirty="0">
              <a:solidFill>
                <a:schemeClr val="tx1"/>
              </a:solidFill>
            </a:endParaRPr>
          </a:p>
          <a:p>
            <a:pPr algn="ctr"/>
            <a:r>
              <a:rPr lang="fr-FR" b="1" dirty="0">
                <a:solidFill>
                  <a:schemeClr val="tx1"/>
                </a:solidFill>
              </a:rPr>
              <a:t>Notions</a:t>
            </a:r>
          </a:p>
          <a:p>
            <a:pPr algn="ctr"/>
            <a:endParaRPr lang="fr-FR" dirty="0"/>
          </a:p>
        </p:txBody>
      </p:sp>
      <p:sp>
        <p:nvSpPr>
          <p:cNvPr id="12" name="Ellipse 11"/>
          <p:cNvSpPr/>
          <p:nvPr/>
        </p:nvSpPr>
        <p:spPr>
          <a:xfrm>
            <a:off x="6018415" y="5407156"/>
            <a:ext cx="2997293" cy="785826"/>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b="1" dirty="0">
              <a:solidFill>
                <a:schemeClr val="tx1"/>
              </a:solidFill>
            </a:endParaRPr>
          </a:p>
          <a:p>
            <a:pPr algn="ctr"/>
            <a:r>
              <a:rPr lang="fr-FR" b="1" dirty="0">
                <a:solidFill>
                  <a:schemeClr val="tx1"/>
                </a:solidFill>
              </a:rPr>
              <a:t>Activités</a:t>
            </a:r>
          </a:p>
          <a:p>
            <a:pPr algn="ctr"/>
            <a:r>
              <a:rPr lang="fr-FR" b="1" dirty="0">
                <a:solidFill>
                  <a:schemeClr val="tx1"/>
                </a:solidFill>
              </a:rPr>
              <a:t>PI, PC, P Vocales, création </a:t>
            </a:r>
            <a:r>
              <a:rPr lang="mr-IN" b="1" dirty="0">
                <a:solidFill>
                  <a:schemeClr val="tx1"/>
                </a:solidFill>
              </a:rPr>
              <a:t>…</a:t>
            </a:r>
            <a:endParaRPr lang="fr-FR" b="1" dirty="0">
              <a:solidFill>
                <a:schemeClr val="tx1"/>
              </a:solidFill>
            </a:endParaRPr>
          </a:p>
          <a:p>
            <a:pPr algn="ctr"/>
            <a:endParaRPr lang="fr-FR" dirty="0"/>
          </a:p>
        </p:txBody>
      </p:sp>
      <p:sp>
        <p:nvSpPr>
          <p:cNvPr id="8" name="Ellipse 7"/>
          <p:cNvSpPr/>
          <p:nvPr/>
        </p:nvSpPr>
        <p:spPr>
          <a:xfrm>
            <a:off x="397705" y="2321811"/>
            <a:ext cx="2347741" cy="564417"/>
          </a:xfrm>
          <a:prstGeom prst="ellipse">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b="1" dirty="0">
                <a:solidFill>
                  <a:srgbClr val="000000"/>
                </a:solidFill>
              </a:rPr>
              <a:t>Accroche</a:t>
            </a:r>
          </a:p>
        </p:txBody>
      </p:sp>
      <p:sp>
        <p:nvSpPr>
          <p:cNvPr id="13" name="Ellipse 12"/>
          <p:cNvSpPr/>
          <p:nvPr/>
        </p:nvSpPr>
        <p:spPr>
          <a:xfrm>
            <a:off x="423362" y="3643063"/>
            <a:ext cx="2347741" cy="590073"/>
          </a:xfrm>
          <a:prstGeom prst="ellipse">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b="1" dirty="0">
                <a:solidFill>
                  <a:srgbClr val="000000"/>
                </a:solidFill>
              </a:rPr>
              <a:t>Planification</a:t>
            </a:r>
          </a:p>
        </p:txBody>
      </p:sp>
    </p:spTree>
    <p:extLst>
      <p:ext uri="{BB962C8B-B14F-4D97-AF65-F5344CB8AC3E}">
        <p14:creationId xmlns:p14="http://schemas.microsoft.com/office/powerpoint/2010/main" val="3906512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animBg="1"/>
      <p:bldP spid="3" grpId="0" animBg="1"/>
      <p:bldP spid="11" grpId="0" animBg="1"/>
      <p:bldP spid="12" grpId="0" animBg="1"/>
      <p:bldP spid="8"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0435CD-2423-6649-BF62-DCB9C6381567}"/>
              </a:ext>
            </a:extLst>
          </p:cNvPr>
          <p:cNvSpPr>
            <a:spLocks noGrp="1"/>
          </p:cNvSpPr>
          <p:nvPr>
            <p:ph type="title"/>
          </p:nvPr>
        </p:nvSpPr>
        <p:spPr/>
        <p:txBody>
          <a:bodyPr/>
          <a:lstStyle/>
          <a:p>
            <a:r>
              <a:rPr lang="fr-FR" dirty="0"/>
              <a:t>Exemple D’activité de </a:t>
            </a:r>
            <a:r>
              <a:rPr lang="fr-FR" dirty="0" err="1"/>
              <a:t>crÉation</a:t>
            </a:r>
            <a:br>
              <a:rPr lang="fr-FR" dirty="0"/>
            </a:br>
            <a:r>
              <a:rPr lang="fr-FR" dirty="0"/>
              <a:t>Joseph </a:t>
            </a:r>
            <a:r>
              <a:rPr lang="fr-FR" dirty="0" err="1"/>
              <a:t>haydn</a:t>
            </a:r>
            <a:r>
              <a:rPr lang="fr-FR" dirty="0"/>
              <a:t>: il </a:t>
            </a:r>
            <a:r>
              <a:rPr lang="fr-FR" dirty="0" err="1"/>
              <a:t>mondo</a:t>
            </a:r>
            <a:r>
              <a:rPr lang="fr-FR" dirty="0"/>
              <a:t> </a:t>
            </a:r>
            <a:r>
              <a:rPr lang="fr-FR" dirty="0" err="1"/>
              <a:t>della</a:t>
            </a:r>
            <a:r>
              <a:rPr lang="fr-FR" dirty="0"/>
              <a:t> </a:t>
            </a:r>
            <a:r>
              <a:rPr lang="fr-FR" dirty="0" err="1"/>
              <a:t>luna</a:t>
            </a:r>
            <a:endParaRPr lang="fr-FR" dirty="0"/>
          </a:p>
        </p:txBody>
      </p:sp>
      <p:sp>
        <p:nvSpPr>
          <p:cNvPr id="3" name="Espace réservé du contenu 2">
            <a:extLst>
              <a:ext uri="{FF2B5EF4-FFF2-40B4-BE49-F238E27FC236}">
                <a16:creationId xmlns:a16="http://schemas.microsoft.com/office/drawing/2014/main" id="{101399CF-C591-4149-8876-C15660995AF6}"/>
              </a:ext>
            </a:extLst>
          </p:cNvPr>
          <p:cNvSpPr>
            <a:spLocks noGrp="1"/>
          </p:cNvSpPr>
          <p:nvPr>
            <p:ph idx="1"/>
          </p:nvPr>
        </p:nvSpPr>
        <p:spPr/>
        <p:txBody>
          <a:bodyPr/>
          <a:lstStyle/>
          <a:p>
            <a:endParaRPr lang="fr-FR" dirty="0"/>
          </a:p>
          <a:p>
            <a:pPr marL="0" indent="0"/>
            <a:endParaRPr lang="fr-FR" dirty="0"/>
          </a:p>
          <a:p>
            <a:pPr marL="0" indent="0"/>
            <a:endParaRPr lang="fr-FR" dirty="0"/>
          </a:p>
        </p:txBody>
      </p:sp>
      <p:sp>
        <p:nvSpPr>
          <p:cNvPr id="4" name="Rectangle 3">
            <a:extLst>
              <a:ext uri="{FF2B5EF4-FFF2-40B4-BE49-F238E27FC236}">
                <a16:creationId xmlns:a16="http://schemas.microsoft.com/office/drawing/2014/main" id="{9B7C1765-26B8-2C49-A445-107C86D1ACFF}"/>
              </a:ext>
            </a:extLst>
          </p:cNvPr>
          <p:cNvSpPr/>
          <p:nvPr/>
        </p:nvSpPr>
        <p:spPr>
          <a:xfrm>
            <a:off x="1083772" y="1601461"/>
            <a:ext cx="6999316" cy="3693319"/>
          </a:xfrm>
          <a:prstGeom prst="rect">
            <a:avLst/>
          </a:prstGeom>
        </p:spPr>
        <p:txBody>
          <a:bodyPr wrap="square">
            <a:spAutoFit/>
          </a:bodyPr>
          <a:lstStyle/>
          <a:p>
            <a:pPr marL="285750" indent="-285750">
              <a:buFont typeface="Arial" panose="020B0604020202020204" pitchFamily="34" charset="0"/>
              <a:buChar char="•"/>
            </a:pPr>
            <a:r>
              <a:rPr lang="fr-FR" dirty="0"/>
              <a:t>Mettre en musique un dialogue</a:t>
            </a:r>
          </a:p>
          <a:p>
            <a:pPr marL="285750" indent="-285750">
              <a:buFont typeface="Arial" panose="020B0604020202020204" pitchFamily="34" charset="0"/>
              <a:buChar char="•"/>
            </a:pPr>
            <a:r>
              <a:rPr lang="fr-FR" dirty="0"/>
              <a:t>Dispositif en îlot (groupe de 4-5)</a:t>
            </a:r>
          </a:p>
          <a:p>
            <a:pPr marL="285750" indent="-285750">
              <a:buFont typeface="Arial" panose="020B0604020202020204" pitchFamily="34" charset="0"/>
              <a:buChar char="•"/>
            </a:pPr>
            <a:r>
              <a:rPr lang="fr-FR" dirty="0"/>
              <a:t>Consigne</a:t>
            </a:r>
          </a:p>
          <a:p>
            <a:pPr marL="285750" indent="-285750">
              <a:buFont typeface="Arial" panose="020B0604020202020204" pitchFamily="34" charset="0"/>
              <a:buChar char="•"/>
            </a:pPr>
            <a:r>
              <a:rPr lang="fr-FR" dirty="0"/>
              <a:t>Temps de création: 15 minutes</a:t>
            </a:r>
          </a:p>
          <a:p>
            <a:pPr marL="285750" indent="-285750">
              <a:buFont typeface="Arial" panose="020B0604020202020204" pitchFamily="34" charset="0"/>
              <a:buChar char="•"/>
            </a:pPr>
            <a:r>
              <a:rPr lang="fr-FR" dirty="0"/>
              <a:t>Restitution</a:t>
            </a:r>
          </a:p>
          <a:p>
            <a:endParaRPr lang="fr-FR" dirty="0"/>
          </a:p>
          <a:p>
            <a:pPr marL="285750" indent="-285750">
              <a:buFont typeface="Arial" panose="020B0604020202020204" pitchFamily="34" charset="0"/>
              <a:buChar char="•"/>
            </a:pPr>
            <a:r>
              <a:rPr lang="fr-FR" dirty="0"/>
              <a:t>Consigne: Il vous a été attribué une scène extraite de l’opéra </a:t>
            </a:r>
            <a:r>
              <a:rPr lang="fr-FR" i="1" dirty="0"/>
              <a:t>Il </a:t>
            </a:r>
            <a:r>
              <a:rPr lang="fr-FR" i="1" dirty="0" err="1"/>
              <a:t>mondo</a:t>
            </a:r>
            <a:r>
              <a:rPr lang="fr-FR" i="1" dirty="0"/>
              <a:t> </a:t>
            </a:r>
            <a:r>
              <a:rPr lang="fr-FR" i="1" dirty="0" err="1"/>
              <a:t>della</a:t>
            </a:r>
            <a:r>
              <a:rPr lang="fr-FR" i="1" dirty="0"/>
              <a:t> </a:t>
            </a:r>
            <a:r>
              <a:rPr lang="fr-FR" i="1" dirty="0" err="1"/>
              <a:t>luna</a:t>
            </a:r>
            <a:r>
              <a:rPr lang="fr-FR" dirty="0"/>
              <a:t> de Joseph Haydn. </a:t>
            </a:r>
          </a:p>
          <a:p>
            <a:pPr marL="742950" lvl="1" indent="-285750">
              <a:buFont typeface="Wingdings" pitchFamily="2" charset="2"/>
              <a:buChar char="Ø"/>
            </a:pPr>
            <a:r>
              <a:rPr lang="fr-FR" dirty="0"/>
              <a:t>Vous proposerez une mise en musique de ce dialogue. </a:t>
            </a:r>
          </a:p>
          <a:p>
            <a:pPr marL="742950" lvl="1" indent="-285750">
              <a:buFont typeface="Wingdings" pitchFamily="2" charset="2"/>
              <a:buChar char="Ø"/>
            </a:pPr>
            <a:r>
              <a:rPr lang="fr-FR" dirty="0"/>
              <a:t>Vous répartirez les rôles entre comédiens et musiciens.</a:t>
            </a:r>
          </a:p>
          <a:p>
            <a:pPr marL="742950" lvl="1" indent="-285750">
              <a:buFont typeface="Wingdings" pitchFamily="2" charset="2"/>
              <a:buChar char="Ø"/>
            </a:pPr>
            <a:r>
              <a:rPr lang="fr-FR" dirty="0"/>
              <a:t>Vous utiliserez les instruments à votre disposition. </a:t>
            </a:r>
          </a:p>
          <a:p>
            <a:pPr lvl="1"/>
            <a:endParaRPr lang="fr-FR" dirty="0"/>
          </a:p>
          <a:p>
            <a:pPr lvl="1"/>
            <a:endParaRPr lang="fr-FR" dirty="0"/>
          </a:p>
        </p:txBody>
      </p:sp>
    </p:spTree>
    <p:extLst>
      <p:ext uri="{BB962C8B-B14F-4D97-AF65-F5344CB8AC3E}">
        <p14:creationId xmlns:p14="http://schemas.microsoft.com/office/powerpoint/2010/main" val="3606518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61852" y="595240"/>
            <a:ext cx="8428772" cy="1219200"/>
          </a:xfrm>
        </p:spPr>
        <p:txBody>
          <a:bodyPr>
            <a:noAutofit/>
          </a:bodyPr>
          <a:lstStyle/>
          <a:p>
            <a:r>
              <a:rPr lang="fr-FR" sz="2400" dirty="0"/>
              <a:t>Exemple d’Appropriation en classe </a:t>
            </a:r>
            <a:br>
              <a:rPr lang="fr-FR" sz="2400" dirty="0"/>
            </a:br>
            <a:r>
              <a:rPr lang="fr-FR" sz="2400" dirty="0"/>
              <a:t>Joseph Haydn : 3</a:t>
            </a:r>
            <a:r>
              <a:rPr lang="fr-FR" sz="2400" baseline="30000" dirty="0"/>
              <a:t>ème</a:t>
            </a:r>
            <a:r>
              <a:rPr lang="fr-FR" sz="2400" dirty="0"/>
              <a:t> mouvement du concerto en Ré m pour violoncelle</a:t>
            </a:r>
          </a:p>
        </p:txBody>
      </p:sp>
      <p:sp>
        <p:nvSpPr>
          <p:cNvPr id="2" name="ZoneTexte 1"/>
          <p:cNvSpPr txBox="1"/>
          <p:nvPr/>
        </p:nvSpPr>
        <p:spPr>
          <a:xfrm>
            <a:off x="776148" y="2756512"/>
            <a:ext cx="7378943" cy="1292662"/>
          </a:xfrm>
          <a:prstGeom prst="rect">
            <a:avLst/>
          </a:prstGeom>
          <a:noFill/>
        </p:spPr>
        <p:txBody>
          <a:bodyPr wrap="none" rtlCol="0">
            <a:spAutoFit/>
          </a:bodyPr>
          <a:lstStyle/>
          <a:p>
            <a:pPr marL="285750" indent="-285750">
              <a:buFont typeface="Arial"/>
              <a:buChar char="•"/>
            </a:pPr>
            <a:r>
              <a:rPr lang="fr-FR" sz="2600" dirty="0"/>
              <a:t>Écouter </a:t>
            </a:r>
          </a:p>
          <a:p>
            <a:pPr marL="285750" indent="-285750">
              <a:buFont typeface="Arial"/>
              <a:buChar char="•"/>
            </a:pPr>
            <a:r>
              <a:rPr lang="fr-FR" sz="2600" dirty="0"/>
              <a:t>Dégager quelques notions exploitables en classe</a:t>
            </a:r>
          </a:p>
          <a:p>
            <a:pPr marL="285750" indent="-285750">
              <a:buFont typeface="Arial"/>
              <a:buChar char="•"/>
            </a:pPr>
            <a:r>
              <a:rPr lang="fr-FR" sz="2600" dirty="0"/>
              <a:t>Exemple d’appropriation</a:t>
            </a:r>
          </a:p>
        </p:txBody>
      </p:sp>
      <p:pic>
        <p:nvPicPr>
          <p:cNvPr id="4" name="06 Haydn_ Cello Concerto #2 In D, H.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759200" y="4573716"/>
            <a:ext cx="812800" cy="812800"/>
          </a:xfrm>
          <a:prstGeom prst="rect">
            <a:avLst/>
          </a:prstGeom>
        </p:spPr>
      </p:pic>
    </p:spTree>
    <p:extLst>
      <p:ext uri="{BB962C8B-B14F-4D97-AF65-F5344CB8AC3E}">
        <p14:creationId xmlns:p14="http://schemas.microsoft.com/office/powerpoint/2010/main" val="7184687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9795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98200" y="184563"/>
            <a:ext cx="7620377" cy="817863"/>
          </a:xfrm>
        </p:spPr>
        <p:txBody>
          <a:bodyPr>
            <a:noAutofit/>
          </a:bodyPr>
          <a:lstStyle/>
          <a:p>
            <a:r>
              <a:rPr lang="fr-FR" sz="2400" dirty="0"/>
              <a:t>Créer un texte qui permette de chanter le thème</a:t>
            </a:r>
          </a:p>
        </p:txBody>
      </p:sp>
      <p:graphicFrame>
        <p:nvGraphicFramePr>
          <p:cNvPr id="6" name="Tableau 5"/>
          <p:cNvGraphicFramePr>
            <a:graphicFrameLocks noGrp="1"/>
          </p:cNvGraphicFramePr>
          <p:nvPr>
            <p:extLst>
              <p:ext uri="{D42A27DB-BD31-4B8C-83A1-F6EECF244321}">
                <p14:modId xmlns:p14="http://schemas.microsoft.com/office/powerpoint/2010/main" val="2282359612"/>
              </p:ext>
            </p:extLst>
          </p:nvPr>
        </p:nvGraphicFramePr>
        <p:xfrm>
          <a:off x="1277044" y="1542004"/>
          <a:ext cx="6096000" cy="2225040"/>
        </p:xfrm>
        <a:graphic>
          <a:graphicData uri="http://schemas.openxmlformats.org/drawingml/2006/table">
            <a:tbl>
              <a:tblPr firstRow="1" bandRow="1">
                <a:tableStyleId>{616DA210-FB5B-4158-B5E0-FEB733F419BA}</a:tableStyleId>
              </a:tblPr>
              <a:tblGrid>
                <a:gridCol w="751526">
                  <a:extLst>
                    <a:ext uri="{9D8B030D-6E8A-4147-A177-3AD203B41FA5}">
                      <a16:colId xmlns:a16="http://schemas.microsoft.com/office/drawing/2014/main" val="20000"/>
                    </a:ext>
                  </a:extLst>
                </a:gridCol>
                <a:gridCol w="5344474">
                  <a:extLst>
                    <a:ext uri="{9D8B030D-6E8A-4147-A177-3AD203B41FA5}">
                      <a16:colId xmlns:a16="http://schemas.microsoft.com/office/drawing/2014/main" val="20001"/>
                    </a:ext>
                  </a:extLst>
                </a:gridCol>
              </a:tblGrid>
              <a:tr h="370840">
                <a:tc>
                  <a:txBody>
                    <a:bodyPr/>
                    <a:lstStyle/>
                    <a:p>
                      <a:r>
                        <a:rPr lang="fr-FR" dirty="0"/>
                        <a:t>9</a:t>
                      </a:r>
                    </a:p>
                  </a:txBody>
                  <a:tcPr/>
                </a:tc>
                <a:tc>
                  <a:txBody>
                    <a:bodyPr/>
                    <a:lstStyle/>
                    <a:p>
                      <a:r>
                        <a:rPr lang="fr-FR" dirty="0"/>
                        <a:t>Pour bien chanter cette mélodie</a:t>
                      </a:r>
                    </a:p>
                  </a:txBody>
                  <a:tcPr/>
                </a:tc>
                <a:extLst>
                  <a:ext uri="{0D108BD9-81ED-4DB2-BD59-A6C34878D82A}">
                    <a16:rowId xmlns:a16="http://schemas.microsoft.com/office/drawing/2014/main" val="10000"/>
                  </a:ext>
                </a:extLst>
              </a:tr>
              <a:tr h="370840">
                <a:tc>
                  <a:txBody>
                    <a:bodyPr/>
                    <a:lstStyle/>
                    <a:p>
                      <a:r>
                        <a:rPr lang="fr-FR" dirty="0"/>
                        <a:t>9</a:t>
                      </a:r>
                    </a:p>
                  </a:txBody>
                  <a:tcPr/>
                </a:tc>
                <a:tc>
                  <a:txBody>
                    <a:bodyPr/>
                    <a:lstStyle/>
                    <a:p>
                      <a:endParaRPr lang="fr-FR" dirty="0"/>
                    </a:p>
                  </a:txBody>
                  <a:tcPr/>
                </a:tc>
                <a:extLst>
                  <a:ext uri="{0D108BD9-81ED-4DB2-BD59-A6C34878D82A}">
                    <a16:rowId xmlns:a16="http://schemas.microsoft.com/office/drawing/2014/main" val="10001"/>
                  </a:ext>
                </a:extLst>
              </a:tr>
              <a:tr h="370840">
                <a:tc>
                  <a:txBody>
                    <a:bodyPr/>
                    <a:lstStyle/>
                    <a:p>
                      <a:r>
                        <a:rPr lang="fr-FR" dirty="0"/>
                        <a:t>4</a:t>
                      </a:r>
                    </a:p>
                  </a:txBody>
                  <a:tcPr/>
                </a:tc>
                <a:tc>
                  <a:txBody>
                    <a:bodyPr/>
                    <a:lstStyle/>
                    <a:p>
                      <a:endParaRPr lang="fr-FR" dirty="0"/>
                    </a:p>
                  </a:txBody>
                  <a:tcPr/>
                </a:tc>
                <a:extLst>
                  <a:ext uri="{0D108BD9-81ED-4DB2-BD59-A6C34878D82A}">
                    <a16:rowId xmlns:a16="http://schemas.microsoft.com/office/drawing/2014/main" val="10002"/>
                  </a:ext>
                </a:extLst>
              </a:tr>
              <a:tr h="370840">
                <a:tc>
                  <a:txBody>
                    <a:bodyPr/>
                    <a:lstStyle/>
                    <a:p>
                      <a:r>
                        <a:rPr lang="fr-FR" dirty="0"/>
                        <a:t>5</a:t>
                      </a:r>
                    </a:p>
                  </a:txBody>
                  <a:tcPr/>
                </a:tc>
                <a:tc>
                  <a:txBody>
                    <a:bodyPr/>
                    <a:lstStyle/>
                    <a:p>
                      <a:endParaRPr lang="fr-FR" dirty="0"/>
                    </a:p>
                  </a:txBody>
                  <a:tcPr/>
                </a:tc>
                <a:extLst>
                  <a:ext uri="{0D108BD9-81ED-4DB2-BD59-A6C34878D82A}">
                    <a16:rowId xmlns:a16="http://schemas.microsoft.com/office/drawing/2014/main" val="10003"/>
                  </a:ext>
                </a:extLst>
              </a:tr>
              <a:tr h="370840">
                <a:tc>
                  <a:txBody>
                    <a:bodyPr/>
                    <a:lstStyle/>
                    <a:p>
                      <a:r>
                        <a:rPr lang="fr-FR" dirty="0"/>
                        <a:t>4</a:t>
                      </a:r>
                    </a:p>
                  </a:txBody>
                  <a:tcPr/>
                </a:tc>
                <a:tc>
                  <a:txBody>
                    <a:bodyPr/>
                    <a:lstStyle/>
                    <a:p>
                      <a:endParaRPr lang="fr-FR" dirty="0"/>
                    </a:p>
                  </a:txBody>
                  <a:tcPr/>
                </a:tc>
                <a:extLst>
                  <a:ext uri="{0D108BD9-81ED-4DB2-BD59-A6C34878D82A}">
                    <a16:rowId xmlns:a16="http://schemas.microsoft.com/office/drawing/2014/main" val="10004"/>
                  </a:ext>
                </a:extLst>
              </a:tr>
              <a:tr h="370840">
                <a:tc>
                  <a:txBody>
                    <a:bodyPr/>
                    <a:lstStyle/>
                    <a:p>
                      <a:r>
                        <a:rPr lang="fr-FR" dirty="0"/>
                        <a:t>4+1</a:t>
                      </a:r>
                    </a:p>
                  </a:txBody>
                  <a:tcPr/>
                </a:tc>
                <a:tc>
                  <a:txBody>
                    <a:bodyPr/>
                    <a:lstStyle/>
                    <a:p>
                      <a:endParaRPr lang="fr-FR" dirty="0"/>
                    </a:p>
                  </a:txBody>
                  <a:tcPr/>
                </a:tc>
                <a:extLst>
                  <a:ext uri="{0D108BD9-81ED-4DB2-BD59-A6C34878D82A}">
                    <a16:rowId xmlns:a16="http://schemas.microsoft.com/office/drawing/2014/main" val="10005"/>
                  </a:ext>
                </a:extLst>
              </a:tr>
            </a:tbl>
          </a:graphicData>
        </a:graphic>
      </p:graphicFrame>
      <p:graphicFrame>
        <p:nvGraphicFramePr>
          <p:cNvPr id="7" name="Tableau 6"/>
          <p:cNvGraphicFramePr>
            <a:graphicFrameLocks noGrp="1"/>
          </p:cNvGraphicFramePr>
          <p:nvPr>
            <p:extLst>
              <p:ext uri="{D42A27DB-BD31-4B8C-83A1-F6EECF244321}">
                <p14:modId xmlns:p14="http://schemas.microsoft.com/office/powerpoint/2010/main" val="147486488"/>
              </p:ext>
            </p:extLst>
          </p:nvPr>
        </p:nvGraphicFramePr>
        <p:xfrm>
          <a:off x="1277044" y="4081580"/>
          <a:ext cx="6096000" cy="741680"/>
        </p:xfrm>
        <a:graphic>
          <a:graphicData uri="http://schemas.openxmlformats.org/drawingml/2006/table">
            <a:tbl>
              <a:tblPr firstRow="1" bandRow="1">
                <a:tableStyleId>{616DA210-FB5B-4158-B5E0-FEB733F419BA}</a:tableStyleId>
              </a:tblPr>
              <a:tblGrid>
                <a:gridCol w="751526">
                  <a:extLst>
                    <a:ext uri="{9D8B030D-6E8A-4147-A177-3AD203B41FA5}">
                      <a16:colId xmlns:a16="http://schemas.microsoft.com/office/drawing/2014/main" val="20000"/>
                    </a:ext>
                  </a:extLst>
                </a:gridCol>
                <a:gridCol w="5344474">
                  <a:extLst>
                    <a:ext uri="{9D8B030D-6E8A-4147-A177-3AD203B41FA5}">
                      <a16:colId xmlns:a16="http://schemas.microsoft.com/office/drawing/2014/main" val="20001"/>
                    </a:ext>
                  </a:extLst>
                </a:gridCol>
              </a:tblGrid>
              <a:tr h="370840">
                <a:tc>
                  <a:txBody>
                    <a:bodyPr/>
                    <a:lstStyle/>
                    <a:p>
                      <a:r>
                        <a:rPr lang="fr-FR" dirty="0"/>
                        <a:t>4</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a:txBody>
                  <a:tcPr/>
                </a:tc>
                <a:extLst>
                  <a:ext uri="{0D108BD9-81ED-4DB2-BD59-A6C34878D82A}">
                    <a16:rowId xmlns:a16="http://schemas.microsoft.com/office/drawing/2014/main" val="10000"/>
                  </a:ext>
                </a:extLst>
              </a:tr>
              <a:tr h="370840">
                <a:tc>
                  <a:txBody>
                    <a:bodyPr/>
                    <a:lstStyle/>
                    <a:p>
                      <a:r>
                        <a:rPr lang="fr-FR" dirty="0"/>
                        <a:t>4</a:t>
                      </a:r>
                    </a:p>
                  </a:txBody>
                  <a:tcPr/>
                </a:tc>
                <a:tc>
                  <a:txBody>
                    <a:bodyPr/>
                    <a:lstStyle/>
                    <a:p>
                      <a:endParaRPr lang="fr-FR" dirty="0"/>
                    </a:p>
                  </a:txBody>
                  <a:tcPr/>
                </a:tc>
                <a:extLst>
                  <a:ext uri="{0D108BD9-81ED-4DB2-BD59-A6C34878D82A}">
                    <a16:rowId xmlns:a16="http://schemas.microsoft.com/office/drawing/2014/main" val="10001"/>
                  </a:ext>
                </a:extLst>
              </a:tr>
            </a:tbl>
          </a:graphicData>
        </a:graphic>
      </p:graphicFrame>
      <p:sp>
        <p:nvSpPr>
          <p:cNvPr id="2" name="ZoneTexte 1"/>
          <p:cNvSpPr txBox="1"/>
          <p:nvPr/>
        </p:nvSpPr>
        <p:spPr>
          <a:xfrm>
            <a:off x="1411179" y="1027062"/>
            <a:ext cx="5147563" cy="369332"/>
          </a:xfrm>
          <a:prstGeom prst="rect">
            <a:avLst/>
          </a:prstGeom>
          <a:noFill/>
        </p:spPr>
        <p:txBody>
          <a:bodyPr wrap="none" rtlCol="0">
            <a:spAutoFit/>
          </a:bodyPr>
          <a:lstStyle/>
          <a:p>
            <a:r>
              <a:rPr lang="fr-FR" dirty="0"/>
              <a:t>Proposez un texte respectant la prosodie suivante:</a:t>
            </a:r>
          </a:p>
        </p:txBody>
      </p:sp>
    </p:spTree>
    <p:extLst>
      <p:ext uri="{BB962C8B-B14F-4D97-AF65-F5344CB8AC3E}">
        <p14:creationId xmlns:p14="http://schemas.microsoft.com/office/powerpoint/2010/main" val="3686527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98200" y="184563"/>
            <a:ext cx="7620377" cy="817863"/>
          </a:xfrm>
        </p:spPr>
        <p:txBody>
          <a:bodyPr>
            <a:noAutofit/>
          </a:bodyPr>
          <a:lstStyle/>
          <a:p>
            <a:r>
              <a:rPr lang="fr-FR" sz="2400" dirty="0"/>
              <a:t>Créer un texte qui permette de chanter le thème</a:t>
            </a:r>
          </a:p>
        </p:txBody>
      </p:sp>
      <p:graphicFrame>
        <p:nvGraphicFramePr>
          <p:cNvPr id="6" name="Tableau 5"/>
          <p:cNvGraphicFramePr>
            <a:graphicFrameLocks noGrp="1"/>
          </p:cNvGraphicFramePr>
          <p:nvPr>
            <p:extLst>
              <p:ext uri="{D42A27DB-BD31-4B8C-83A1-F6EECF244321}">
                <p14:modId xmlns:p14="http://schemas.microsoft.com/office/powerpoint/2010/main" val="75398426"/>
              </p:ext>
            </p:extLst>
          </p:nvPr>
        </p:nvGraphicFramePr>
        <p:xfrm>
          <a:off x="1277044" y="1542004"/>
          <a:ext cx="6096000" cy="2225040"/>
        </p:xfrm>
        <a:graphic>
          <a:graphicData uri="http://schemas.openxmlformats.org/drawingml/2006/table">
            <a:tbl>
              <a:tblPr firstRow="1" bandRow="1">
                <a:tableStyleId>{616DA210-FB5B-4158-B5E0-FEB733F419BA}</a:tableStyleId>
              </a:tblPr>
              <a:tblGrid>
                <a:gridCol w="751526">
                  <a:extLst>
                    <a:ext uri="{9D8B030D-6E8A-4147-A177-3AD203B41FA5}">
                      <a16:colId xmlns:a16="http://schemas.microsoft.com/office/drawing/2014/main" val="20000"/>
                    </a:ext>
                  </a:extLst>
                </a:gridCol>
                <a:gridCol w="5344474">
                  <a:extLst>
                    <a:ext uri="{9D8B030D-6E8A-4147-A177-3AD203B41FA5}">
                      <a16:colId xmlns:a16="http://schemas.microsoft.com/office/drawing/2014/main" val="20001"/>
                    </a:ext>
                  </a:extLst>
                </a:gridCol>
              </a:tblGrid>
              <a:tr h="370840">
                <a:tc>
                  <a:txBody>
                    <a:bodyPr/>
                    <a:lstStyle/>
                    <a:p>
                      <a:r>
                        <a:rPr lang="fr-FR" dirty="0"/>
                        <a:t>9</a:t>
                      </a:r>
                    </a:p>
                  </a:txBody>
                  <a:tcPr/>
                </a:tc>
                <a:tc>
                  <a:txBody>
                    <a:bodyPr/>
                    <a:lstStyle/>
                    <a:p>
                      <a:r>
                        <a:rPr lang="fr-FR" dirty="0"/>
                        <a:t>Pour bien chanter cette mélodie</a:t>
                      </a:r>
                    </a:p>
                  </a:txBody>
                  <a:tcPr/>
                </a:tc>
                <a:extLst>
                  <a:ext uri="{0D108BD9-81ED-4DB2-BD59-A6C34878D82A}">
                    <a16:rowId xmlns:a16="http://schemas.microsoft.com/office/drawing/2014/main" val="10000"/>
                  </a:ext>
                </a:extLst>
              </a:tr>
              <a:tr h="370840">
                <a:tc>
                  <a:txBody>
                    <a:bodyPr/>
                    <a:lstStyle/>
                    <a:p>
                      <a:r>
                        <a:rPr lang="fr-FR" dirty="0"/>
                        <a:t>9</a:t>
                      </a:r>
                    </a:p>
                  </a:txBody>
                  <a:tcPr/>
                </a:tc>
                <a:tc>
                  <a:txBody>
                    <a:bodyPr/>
                    <a:lstStyle/>
                    <a:p>
                      <a:r>
                        <a:rPr lang="fr-FR" dirty="0"/>
                        <a:t>D’abord</a:t>
                      </a:r>
                      <a:r>
                        <a:rPr lang="fr-FR" baseline="0" dirty="0"/>
                        <a:t> je pense au contact du sol</a:t>
                      </a:r>
                      <a:endParaRPr lang="fr-FR" dirty="0"/>
                    </a:p>
                  </a:txBody>
                  <a:tcPr/>
                </a:tc>
                <a:extLst>
                  <a:ext uri="{0D108BD9-81ED-4DB2-BD59-A6C34878D82A}">
                    <a16:rowId xmlns:a16="http://schemas.microsoft.com/office/drawing/2014/main" val="10001"/>
                  </a:ext>
                </a:extLst>
              </a:tr>
              <a:tr h="370840">
                <a:tc>
                  <a:txBody>
                    <a:bodyPr/>
                    <a:lstStyle/>
                    <a:p>
                      <a:r>
                        <a:rPr lang="fr-FR" dirty="0"/>
                        <a:t>4</a:t>
                      </a:r>
                    </a:p>
                  </a:txBody>
                  <a:tcPr/>
                </a:tc>
                <a:tc>
                  <a:txBody>
                    <a:bodyPr/>
                    <a:lstStyle/>
                    <a:p>
                      <a:r>
                        <a:rPr lang="fr-FR" dirty="0"/>
                        <a:t>Je me tiens droit</a:t>
                      </a:r>
                    </a:p>
                  </a:txBody>
                  <a:tcPr/>
                </a:tc>
                <a:extLst>
                  <a:ext uri="{0D108BD9-81ED-4DB2-BD59-A6C34878D82A}">
                    <a16:rowId xmlns:a16="http://schemas.microsoft.com/office/drawing/2014/main" val="10002"/>
                  </a:ext>
                </a:extLst>
              </a:tr>
              <a:tr h="370840">
                <a:tc>
                  <a:txBody>
                    <a:bodyPr/>
                    <a:lstStyle/>
                    <a:p>
                      <a:r>
                        <a:rPr lang="fr-FR" dirty="0"/>
                        <a:t>5</a:t>
                      </a:r>
                    </a:p>
                  </a:txBody>
                  <a:tcPr/>
                </a:tc>
                <a:tc>
                  <a:txBody>
                    <a:bodyPr/>
                    <a:lstStyle/>
                    <a:p>
                      <a:r>
                        <a:rPr lang="fr-FR" dirty="0"/>
                        <a:t>Regarde les autres</a:t>
                      </a:r>
                    </a:p>
                  </a:txBody>
                  <a:tcPr/>
                </a:tc>
                <a:extLst>
                  <a:ext uri="{0D108BD9-81ED-4DB2-BD59-A6C34878D82A}">
                    <a16:rowId xmlns:a16="http://schemas.microsoft.com/office/drawing/2014/main" val="10003"/>
                  </a:ext>
                </a:extLst>
              </a:tr>
              <a:tr h="370840">
                <a:tc>
                  <a:txBody>
                    <a:bodyPr/>
                    <a:lstStyle/>
                    <a:p>
                      <a:r>
                        <a:rPr lang="fr-FR" dirty="0"/>
                        <a:t>4</a:t>
                      </a:r>
                    </a:p>
                  </a:txBody>
                  <a:tcPr/>
                </a:tc>
                <a:tc>
                  <a:txBody>
                    <a:bodyPr/>
                    <a:lstStyle/>
                    <a:p>
                      <a:r>
                        <a:rPr lang="fr-FR" dirty="0"/>
                        <a:t>Et on respire</a:t>
                      </a:r>
                    </a:p>
                  </a:txBody>
                  <a:tcPr/>
                </a:tc>
                <a:extLst>
                  <a:ext uri="{0D108BD9-81ED-4DB2-BD59-A6C34878D82A}">
                    <a16:rowId xmlns:a16="http://schemas.microsoft.com/office/drawing/2014/main" val="10004"/>
                  </a:ext>
                </a:extLst>
              </a:tr>
              <a:tr h="370840">
                <a:tc>
                  <a:txBody>
                    <a:bodyPr/>
                    <a:lstStyle/>
                    <a:p>
                      <a:r>
                        <a:rPr lang="fr-FR" dirty="0"/>
                        <a:t>4+1</a:t>
                      </a:r>
                    </a:p>
                  </a:txBody>
                  <a:tcPr/>
                </a:tc>
                <a:tc>
                  <a:txBody>
                    <a:bodyPr/>
                    <a:lstStyle/>
                    <a:p>
                      <a:r>
                        <a:rPr lang="fr-FR" dirty="0"/>
                        <a:t>Pour bien partir  CAR</a:t>
                      </a:r>
                    </a:p>
                  </a:txBody>
                  <a:tcPr/>
                </a:tc>
                <a:extLst>
                  <a:ext uri="{0D108BD9-81ED-4DB2-BD59-A6C34878D82A}">
                    <a16:rowId xmlns:a16="http://schemas.microsoft.com/office/drawing/2014/main" val="10005"/>
                  </a:ext>
                </a:extLst>
              </a:tr>
            </a:tbl>
          </a:graphicData>
        </a:graphic>
      </p:graphicFrame>
      <p:graphicFrame>
        <p:nvGraphicFramePr>
          <p:cNvPr id="7" name="Tableau 6"/>
          <p:cNvGraphicFramePr>
            <a:graphicFrameLocks noGrp="1"/>
          </p:cNvGraphicFramePr>
          <p:nvPr>
            <p:extLst>
              <p:ext uri="{D42A27DB-BD31-4B8C-83A1-F6EECF244321}">
                <p14:modId xmlns:p14="http://schemas.microsoft.com/office/powerpoint/2010/main" val="4207227786"/>
              </p:ext>
            </p:extLst>
          </p:nvPr>
        </p:nvGraphicFramePr>
        <p:xfrm>
          <a:off x="1277044" y="4081580"/>
          <a:ext cx="6096000" cy="741680"/>
        </p:xfrm>
        <a:graphic>
          <a:graphicData uri="http://schemas.openxmlformats.org/drawingml/2006/table">
            <a:tbl>
              <a:tblPr firstRow="1" bandRow="1">
                <a:tableStyleId>{616DA210-FB5B-4158-B5E0-FEB733F419BA}</a:tableStyleId>
              </a:tblPr>
              <a:tblGrid>
                <a:gridCol w="751526">
                  <a:extLst>
                    <a:ext uri="{9D8B030D-6E8A-4147-A177-3AD203B41FA5}">
                      <a16:colId xmlns:a16="http://schemas.microsoft.com/office/drawing/2014/main" val="20000"/>
                    </a:ext>
                  </a:extLst>
                </a:gridCol>
                <a:gridCol w="5344474">
                  <a:extLst>
                    <a:ext uri="{9D8B030D-6E8A-4147-A177-3AD203B41FA5}">
                      <a16:colId xmlns:a16="http://schemas.microsoft.com/office/drawing/2014/main" val="20001"/>
                    </a:ext>
                  </a:extLst>
                </a:gridCol>
              </a:tblGrid>
              <a:tr h="370840">
                <a:tc>
                  <a:txBody>
                    <a:bodyPr/>
                    <a:lstStyle/>
                    <a:p>
                      <a:r>
                        <a:rPr lang="fr-FR" dirty="0"/>
                        <a:t>4</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Et on respire</a:t>
                      </a:r>
                    </a:p>
                  </a:txBody>
                  <a:tcPr/>
                </a:tc>
                <a:extLst>
                  <a:ext uri="{0D108BD9-81ED-4DB2-BD59-A6C34878D82A}">
                    <a16:rowId xmlns:a16="http://schemas.microsoft.com/office/drawing/2014/main" val="10000"/>
                  </a:ext>
                </a:extLst>
              </a:tr>
              <a:tr h="370840">
                <a:tc>
                  <a:txBody>
                    <a:bodyPr/>
                    <a:lstStyle/>
                    <a:p>
                      <a:r>
                        <a:rPr lang="fr-FR" dirty="0"/>
                        <a:t>4</a:t>
                      </a:r>
                    </a:p>
                  </a:txBody>
                  <a:tcPr/>
                </a:tc>
                <a:tc>
                  <a:txBody>
                    <a:bodyPr/>
                    <a:lstStyle/>
                    <a:p>
                      <a:r>
                        <a:rPr lang="fr-FR" dirty="0"/>
                        <a:t>Et c’est fini</a:t>
                      </a:r>
                    </a:p>
                  </a:txBody>
                  <a:tcPr/>
                </a:tc>
                <a:extLst>
                  <a:ext uri="{0D108BD9-81ED-4DB2-BD59-A6C34878D82A}">
                    <a16:rowId xmlns:a16="http://schemas.microsoft.com/office/drawing/2014/main" val="10001"/>
                  </a:ext>
                </a:extLst>
              </a:tr>
            </a:tbl>
          </a:graphicData>
        </a:graphic>
      </p:graphicFrame>
      <p:sp>
        <p:nvSpPr>
          <p:cNvPr id="2" name="ZoneTexte 1"/>
          <p:cNvSpPr txBox="1"/>
          <p:nvPr/>
        </p:nvSpPr>
        <p:spPr>
          <a:xfrm>
            <a:off x="1411179" y="1027062"/>
            <a:ext cx="5147563" cy="369332"/>
          </a:xfrm>
          <a:prstGeom prst="rect">
            <a:avLst/>
          </a:prstGeom>
          <a:noFill/>
        </p:spPr>
        <p:txBody>
          <a:bodyPr wrap="none" rtlCol="0">
            <a:spAutoFit/>
          </a:bodyPr>
          <a:lstStyle/>
          <a:p>
            <a:r>
              <a:rPr lang="fr-FR" dirty="0"/>
              <a:t>Proposez un texte respectant la prosodie suivante:</a:t>
            </a:r>
          </a:p>
        </p:txBody>
      </p:sp>
    </p:spTree>
    <p:extLst>
      <p:ext uri="{BB962C8B-B14F-4D97-AF65-F5344CB8AC3E}">
        <p14:creationId xmlns:p14="http://schemas.microsoft.com/office/powerpoint/2010/main" val="3924205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559833" y="385202"/>
            <a:ext cx="8229600" cy="824234"/>
          </a:xfrm>
        </p:spPr>
        <p:txBody>
          <a:bodyPr>
            <a:noAutofit/>
          </a:bodyPr>
          <a:lstStyle/>
          <a:p>
            <a:pPr algn="ctr"/>
            <a:r>
              <a:rPr lang="fr-FR" sz="2400" dirty="0"/>
              <a:t>Proposer une pratique instrumentale (accompagnement du thème)</a:t>
            </a:r>
          </a:p>
        </p:txBody>
      </p:sp>
      <p:graphicFrame>
        <p:nvGraphicFramePr>
          <p:cNvPr id="4" name="Tableau 3"/>
          <p:cNvGraphicFramePr>
            <a:graphicFrameLocks noGrp="1"/>
          </p:cNvGraphicFramePr>
          <p:nvPr>
            <p:extLst>
              <p:ext uri="{D42A27DB-BD31-4B8C-83A1-F6EECF244321}">
                <p14:modId xmlns:p14="http://schemas.microsoft.com/office/powerpoint/2010/main" val="716182787"/>
              </p:ext>
            </p:extLst>
          </p:nvPr>
        </p:nvGraphicFramePr>
        <p:xfrm>
          <a:off x="1637860" y="1462815"/>
          <a:ext cx="6096000" cy="1483360"/>
        </p:xfrm>
        <a:graphic>
          <a:graphicData uri="http://schemas.openxmlformats.org/drawingml/2006/table">
            <a:tbl>
              <a:tblPr firstRow="1" bandRow="1">
                <a:tableStyleId>{616DA210-FB5B-4158-B5E0-FEB733F419BA}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r>
                        <a:rPr lang="fr-FR" dirty="0"/>
                        <a:t>Ré</a:t>
                      </a:r>
                    </a:p>
                  </a:txBody>
                  <a:tcPr/>
                </a:tc>
                <a:tc>
                  <a:txBody>
                    <a:bodyPr/>
                    <a:lstStyle/>
                    <a:p>
                      <a:r>
                        <a:rPr lang="fr-FR" dirty="0"/>
                        <a:t>Ré</a:t>
                      </a:r>
                    </a:p>
                  </a:txBody>
                  <a:tcPr/>
                </a:tc>
                <a:tc>
                  <a:txBody>
                    <a:bodyPr/>
                    <a:lstStyle/>
                    <a:p>
                      <a:r>
                        <a:rPr lang="fr-FR" dirty="0"/>
                        <a:t>Ré</a:t>
                      </a:r>
                    </a:p>
                  </a:txBody>
                  <a:tcPr/>
                </a:tc>
                <a:tc>
                  <a:txBody>
                    <a:bodyPr/>
                    <a:lstStyle/>
                    <a:p>
                      <a:r>
                        <a:rPr lang="fr-FR" dirty="0"/>
                        <a:t>Ré</a:t>
                      </a:r>
                    </a:p>
                  </a:txBody>
                  <a:tcPr/>
                </a:tc>
                <a:extLst>
                  <a:ext uri="{0D108BD9-81ED-4DB2-BD59-A6C34878D82A}">
                    <a16:rowId xmlns:a16="http://schemas.microsoft.com/office/drawing/2014/main" val="10000"/>
                  </a:ext>
                </a:extLst>
              </a:tr>
              <a:tr h="370840">
                <a:tc>
                  <a:txBody>
                    <a:bodyPr/>
                    <a:lstStyle/>
                    <a:p>
                      <a:r>
                        <a:rPr lang="fr-FR" dirty="0"/>
                        <a:t>La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La</a:t>
                      </a:r>
                    </a:p>
                  </a:txBody>
                  <a:tcPr/>
                </a:tc>
                <a:tc>
                  <a:txBody>
                    <a:bodyPr/>
                    <a:lstStyle/>
                    <a:p>
                      <a:r>
                        <a:rPr lang="fr-FR" dirty="0"/>
                        <a:t>La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La</a:t>
                      </a:r>
                    </a:p>
                  </a:txBody>
                  <a:tcPr/>
                </a:tc>
                <a:extLst>
                  <a:ext uri="{0D108BD9-81ED-4DB2-BD59-A6C34878D82A}">
                    <a16:rowId xmlns:a16="http://schemas.microsoft.com/office/drawing/2014/main" val="10001"/>
                  </a:ext>
                </a:extLst>
              </a:tr>
              <a:tr h="370840">
                <a:tc>
                  <a:txBody>
                    <a:bodyPr/>
                    <a:lstStyle/>
                    <a:p>
                      <a:r>
                        <a:rPr lang="fr-FR" dirty="0"/>
                        <a:t>Ré</a:t>
                      </a:r>
                    </a:p>
                  </a:txBody>
                  <a:tcPr/>
                </a:tc>
                <a:tc>
                  <a:txBody>
                    <a:bodyPr/>
                    <a:lstStyle/>
                    <a:p>
                      <a:r>
                        <a:rPr lang="fr-FR" dirty="0"/>
                        <a:t>Ré</a:t>
                      </a:r>
                    </a:p>
                  </a:txBody>
                  <a:tcPr/>
                </a:tc>
                <a:tc>
                  <a:txBody>
                    <a:bodyPr/>
                    <a:lstStyle/>
                    <a:p>
                      <a:r>
                        <a:rPr lang="fr-FR" dirty="0"/>
                        <a:t>Ré</a:t>
                      </a:r>
                    </a:p>
                  </a:txBody>
                  <a:tcPr/>
                </a:tc>
                <a:tc>
                  <a:txBody>
                    <a:bodyPr/>
                    <a:lstStyle/>
                    <a:p>
                      <a:r>
                        <a:rPr lang="fr-FR" dirty="0"/>
                        <a:t>Ré</a:t>
                      </a:r>
                    </a:p>
                  </a:txBody>
                  <a:tcPr/>
                </a:tc>
                <a:extLst>
                  <a:ext uri="{0D108BD9-81ED-4DB2-BD59-A6C34878D82A}">
                    <a16:rowId xmlns:a16="http://schemas.microsoft.com/office/drawing/2014/main" val="10002"/>
                  </a:ext>
                </a:extLst>
              </a:tr>
              <a:tr h="370840">
                <a:tc>
                  <a:txBody>
                    <a:bodyPr/>
                    <a:lstStyle/>
                    <a:p>
                      <a:r>
                        <a:rPr lang="fr-FR" dirty="0"/>
                        <a:t>La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La</a:t>
                      </a:r>
                    </a:p>
                  </a:txBody>
                  <a:tcPr/>
                </a:tc>
                <a:tc>
                  <a:txBody>
                    <a:bodyPr/>
                    <a:lstStyle/>
                    <a:p>
                      <a:r>
                        <a:rPr lang="fr-FR" dirty="0"/>
                        <a:t>La</a:t>
                      </a:r>
                    </a:p>
                  </a:txBody>
                  <a:tcPr/>
                </a:tc>
                <a:tc>
                  <a:txBody>
                    <a:bodyPr/>
                    <a:lstStyle/>
                    <a:p>
                      <a:endParaRPr lang="fr-FR" dirty="0"/>
                    </a:p>
                  </a:txBody>
                  <a:tcPr/>
                </a:tc>
                <a:extLst>
                  <a:ext uri="{0D108BD9-81ED-4DB2-BD59-A6C34878D82A}">
                    <a16:rowId xmlns:a16="http://schemas.microsoft.com/office/drawing/2014/main" val="10003"/>
                  </a:ext>
                </a:extLst>
              </a:tr>
            </a:tbl>
          </a:graphicData>
        </a:graphic>
      </p:graphicFrame>
      <p:graphicFrame>
        <p:nvGraphicFramePr>
          <p:cNvPr id="5" name="Tableau 4"/>
          <p:cNvGraphicFramePr>
            <a:graphicFrameLocks noGrp="1"/>
          </p:cNvGraphicFramePr>
          <p:nvPr>
            <p:extLst>
              <p:ext uri="{D42A27DB-BD31-4B8C-83A1-F6EECF244321}">
                <p14:modId xmlns:p14="http://schemas.microsoft.com/office/powerpoint/2010/main" val="1899101943"/>
              </p:ext>
            </p:extLst>
          </p:nvPr>
        </p:nvGraphicFramePr>
        <p:xfrm>
          <a:off x="1637860" y="3502819"/>
          <a:ext cx="6096000" cy="1483360"/>
        </p:xfrm>
        <a:graphic>
          <a:graphicData uri="http://schemas.openxmlformats.org/drawingml/2006/table">
            <a:tbl>
              <a:tblPr firstRow="1" bandRow="1">
                <a:tableStyleId>{616DA210-FB5B-4158-B5E0-FEB733F419BA}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r>
                        <a:rPr lang="fr-FR" dirty="0"/>
                        <a:t>Ré</a:t>
                      </a:r>
                    </a:p>
                  </a:txBody>
                  <a:tcPr/>
                </a:tc>
                <a:tc>
                  <a:txBody>
                    <a:bodyPr/>
                    <a:lstStyle/>
                    <a:p>
                      <a:r>
                        <a:rPr lang="fr-FR" dirty="0"/>
                        <a:t>Ré</a:t>
                      </a:r>
                    </a:p>
                  </a:txBody>
                  <a:tcPr/>
                </a:tc>
                <a:tc>
                  <a:txBody>
                    <a:bodyPr/>
                    <a:lstStyle/>
                    <a:p>
                      <a:r>
                        <a:rPr lang="fr-FR" dirty="0"/>
                        <a:t>Ré</a:t>
                      </a:r>
                    </a:p>
                  </a:txBody>
                  <a:tcPr/>
                </a:tc>
                <a:tc>
                  <a:txBody>
                    <a:bodyPr/>
                    <a:lstStyle/>
                    <a:p>
                      <a:r>
                        <a:rPr lang="fr-FR" dirty="0"/>
                        <a:t>Ré</a:t>
                      </a:r>
                    </a:p>
                  </a:txBody>
                  <a:tcPr/>
                </a:tc>
                <a:extLst>
                  <a:ext uri="{0D108BD9-81ED-4DB2-BD59-A6C34878D82A}">
                    <a16:rowId xmlns:a16="http://schemas.microsoft.com/office/drawing/2014/main" val="10000"/>
                  </a:ext>
                </a:extLst>
              </a:tr>
              <a:tr h="370840">
                <a:tc>
                  <a:txBody>
                    <a:bodyPr/>
                    <a:lstStyle/>
                    <a:p>
                      <a:r>
                        <a:rPr lang="fr-FR" dirty="0"/>
                        <a:t>La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La</a:t>
                      </a:r>
                    </a:p>
                  </a:txBody>
                  <a:tcPr/>
                </a:tc>
                <a:tc>
                  <a:txBody>
                    <a:bodyPr/>
                    <a:lstStyle/>
                    <a:p>
                      <a:r>
                        <a:rPr lang="fr-FR" dirty="0"/>
                        <a:t>La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La</a:t>
                      </a:r>
                    </a:p>
                  </a:txBody>
                  <a:tcPr/>
                </a:tc>
                <a:extLst>
                  <a:ext uri="{0D108BD9-81ED-4DB2-BD59-A6C34878D82A}">
                    <a16:rowId xmlns:a16="http://schemas.microsoft.com/office/drawing/2014/main" val="10001"/>
                  </a:ext>
                </a:extLst>
              </a:tr>
              <a:tr h="370840">
                <a:tc>
                  <a:txBody>
                    <a:bodyPr/>
                    <a:lstStyle/>
                    <a:p>
                      <a:r>
                        <a:rPr lang="fr-FR" dirty="0"/>
                        <a:t>Ré</a:t>
                      </a:r>
                    </a:p>
                  </a:txBody>
                  <a:tcPr/>
                </a:tc>
                <a:tc>
                  <a:txBody>
                    <a:bodyPr/>
                    <a:lstStyle/>
                    <a:p>
                      <a:r>
                        <a:rPr lang="fr-FR" dirty="0"/>
                        <a:t>Do#</a:t>
                      </a:r>
                    </a:p>
                  </a:txBody>
                  <a:tcPr/>
                </a:tc>
                <a:tc>
                  <a:txBody>
                    <a:bodyPr/>
                    <a:lstStyle/>
                    <a:p>
                      <a:r>
                        <a:rPr lang="fr-FR" dirty="0"/>
                        <a:t>Si</a:t>
                      </a:r>
                    </a:p>
                  </a:txBody>
                  <a:tcPr/>
                </a:tc>
                <a:tc>
                  <a:txBody>
                    <a:bodyPr/>
                    <a:lstStyle/>
                    <a:p>
                      <a:r>
                        <a:rPr lang="fr-FR" dirty="0"/>
                        <a:t>Fa#</a:t>
                      </a:r>
                    </a:p>
                  </a:txBody>
                  <a:tcPr/>
                </a:tc>
                <a:extLst>
                  <a:ext uri="{0D108BD9-81ED-4DB2-BD59-A6C34878D82A}">
                    <a16:rowId xmlns:a16="http://schemas.microsoft.com/office/drawing/2014/main" val="10002"/>
                  </a:ext>
                </a:extLst>
              </a:tr>
              <a:tr h="370840">
                <a:tc>
                  <a:txBody>
                    <a:bodyPr/>
                    <a:lstStyle/>
                    <a:p>
                      <a:r>
                        <a:rPr lang="fr-FR" dirty="0"/>
                        <a:t>Sol</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La</a:t>
                      </a:r>
                    </a:p>
                  </a:txBody>
                  <a:tcPr/>
                </a:tc>
                <a:tc>
                  <a:txBody>
                    <a:bodyPr/>
                    <a:lstStyle/>
                    <a:p>
                      <a:r>
                        <a:rPr lang="fr-FR" dirty="0"/>
                        <a:t>Ré</a:t>
                      </a:r>
                    </a:p>
                  </a:txBody>
                  <a:tcPr/>
                </a:tc>
                <a:tc>
                  <a:txBody>
                    <a:bodyPr/>
                    <a:lstStyle/>
                    <a:p>
                      <a:endParaRPr lang="fr-FR"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24538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a:t>Pour présenter la problématique aux élèves, prévoir une accroche</a:t>
            </a:r>
          </a:p>
        </p:txBody>
      </p:sp>
      <p:pic>
        <p:nvPicPr>
          <p:cNvPr id="4" name="Picture 2" descr="La fontaine du dialogue">
            <a:extLst>
              <a:ext uri="{FF2B5EF4-FFF2-40B4-BE49-F238E27FC236}">
                <a16:creationId xmlns:a16="http://schemas.microsoft.com/office/drawing/2014/main" id="{B6600CB3-8C51-4E3F-BB63-5B783CCB6773}"/>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0470" y="2111128"/>
            <a:ext cx="2202530" cy="2767594"/>
          </a:xfrm>
          <a:prstGeom prst="rect">
            <a:avLst/>
          </a:prstGeom>
          <a:ln>
            <a:noFill/>
          </a:ln>
          <a:effectLst>
            <a:softEdge rad="112500"/>
          </a:effectLst>
        </p:spPr>
      </p:pic>
      <p:pic>
        <p:nvPicPr>
          <p:cNvPr id="5" name="Picture 2" descr="Le_secret_Rodin">
            <a:extLst>
              <a:ext uri="{FF2B5EF4-FFF2-40B4-BE49-F238E27FC236}">
                <a16:creationId xmlns:a16="http://schemas.microsoft.com/office/drawing/2014/main" id="{A63B549E-EDCC-4F95-81EC-8317E9E305AB}"/>
              </a:ext>
            </a:extLst>
          </p:cNvPr>
          <p:cNvPicPr/>
          <p:nvPr/>
        </p:nvPicPr>
        <p:blipFill>
          <a:blip r:embed="rId3" cstate="print">
            <a:extLst>
              <a:ext uri="{28A0092B-C50C-407E-A947-70E740481C1C}">
                <a14:useLocalDpi xmlns:a14="http://schemas.microsoft.com/office/drawing/2010/main" val="0"/>
              </a:ext>
            </a:extLst>
          </a:blip>
          <a:srcRect l="15874" t="2386" r="15874"/>
          <a:stretch>
            <a:fillRect/>
          </a:stretch>
        </p:blipFill>
        <p:spPr bwMode="auto">
          <a:xfrm>
            <a:off x="1141103" y="2111128"/>
            <a:ext cx="2544950" cy="2767594"/>
          </a:xfrm>
          <a:prstGeom prst="rect">
            <a:avLst/>
          </a:prstGeom>
          <a:ln>
            <a:noFill/>
          </a:ln>
          <a:effectLst>
            <a:softEdge rad="112500"/>
          </a:effectLst>
        </p:spPr>
      </p:pic>
      <p:sp>
        <p:nvSpPr>
          <p:cNvPr id="6" name="ZoneTexte 5"/>
          <p:cNvSpPr txBox="1"/>
          <p:nvPr/>
        </p:nvSpPr>
        <p:spPr>
          <a:xfrm>
            <a:off x="1141103" y="5104321"/>
            <a:ext cx="3078654" cy="646331"/>
          </a:xfrm>
          <a:prstGeom prst="rect">
            <a:avLst/>
          </a:prstGeom>
          <a:noFill/>
        </p:spPr>
        <p:txBody>
          <a:bodyPr wrap="none" rtlCol="0">
            <a:spAutoFit/>
          </a:bodyPr>
          <a:lstStyle/>
          <a:p>
            <a:r>
              <a:rPr lang="fr-FR" i="1" dirty="0"/>
              <a:t>Le secret </a:t>
            </a:r>
          </a:p>
          <a:p>
            <a:r>
              <a:rPr lang="fr-FR" dirty="0"/>
              <a:t>d’Auguste Rodin (1840-1917)</a:t>
            </a:r>
          </a:p>
        </p:txBody>
      </p:sp>
      <p:sp>
        <p:nvSpPr>
          <p:cNvPr id="7" name="ZoneTexte 6"/>
          <p:cNvSpPr txBox="1"/>
          <p:nvPr/>
        </p:nvSpPr>
        <p:spPr>
          <a:xfrm>
            <a:off x="5630470" y="5111283"/>
            <a:ext cx="2892456" cy="646331"/>
          </a:xfrm>
          <a:prstGeom prst="rect">
            <a:avLst/>
          </a:prstGeom>
          <a:noFill/>
        </p:spPr>
        <p:txBody>
          <a:bodyPr wrap="none" rtlCol="0">
            <a:spAutoFit/>
          </a:bodyPr>
          <a:lstStyle/>
          <a:p>
            <a:r>
              <a:rPr lang="fr-FR" i="1" dirty="0"/>
              <a:t>La fontaine du dialogue </a:t>
            </a:r>
          </a:p>
          <a:p>
            <a:r>
              <a:rPr lang="fr-FR" dirty="0"/>
              <a:t>de </a:t>
            </a:r>
            <a:r>
              <a:rPr lang="fr-FR" dirty="0" err="1"/>
              <a:t>Gualtiero</a:t>
            </a:r>
            <a:r>
              <a:rPr lang="fr-FR" dirty="0"/>
              <a:t> </a:t>
            </a:r>
            <a:r>
              <a:rPr lang="fr-FR" dirty="0" err="1"/>
              <a:t>Busato</a:t>
            </a:r>
            <a:r>
              <a:rPr lang="fr-FR" dirty="0"/>
              <a:t> (1941-)</a:t>
            </a:r>
          </a:p>
        </p:txBody>
      </p:sp>
    </p:spTree>
    <p:extLst>
      <p:ext uri="{BB962C8B-B14F-4D97-AF65-F5344CB8AC3E}">
        <p14:creationId xmlns:p14="http://schemas.microsoft.com/office/powerpoint/2010/main" val="2855590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762000"/>
            <a:ext cx="8229600" cy="1219200"/>
          </a:xfrm>
        </p:spPr>
        <p:txBody>
          <a:bodyPr/>
          <a:lstStyle/>
          <a:p>
            <a:pPr algn="ctr"/>
            <a:r>
              <a:rPr lang="fr-FR" dirty="0"/>
              <a:t>Prévoir un scénario pédagogique</a:t>
            </a:r>
          </a:p>
        </p:txBody>
      </p:sp>
      <p:sp>
        <p:nvSpPr>
          <p:cNvPr id="2" name="Espace réservé du contenu 1"/>
          <p:cNvSpPr>
            <a:spLocks noGrp="1"/>
          </p:cNvSpPr>
          <p:nvPr>
            <p:ph idx="1"/>
          </p:nvPr>
        </p:nvSpPr>
        <p:spPr>
          <a:xfrm>
            <a:off x="457200" y="3140126"/>
            <a:ext cx="8229600" cy="2955874"/>
          </a:xfrm>
        </p:spPr>
        <p:txBody>
          <a:bodyPr>
            <a:normAutofit/>
          </a:bodyPr>
          <a:lstStyle/>
          <a:p>
            <a:pPr marL="0" indent="0" algn="ctr">
              <a:buNone/>
            </a:pPr>
            <a:r>
              <a:rPr lang="fr-FR" sz="9600" dirty="0"/>
              <a:t>?</a:t>
            </a:r>
          </a:p>
        </p:txBody>
      </p:sp>
    </p:spTree>
    <p:extLst>
      <p:ext uri="{BB962C8B-B14F-4D97-AF65-F5344CB8AC3E}">
        <p14:creationId xmlns:p14="http://schemas.microsoft.com/office/powerpoint/2010/main" val="1614439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52400"/>
            <a:ext cx="8229600" cy="747299"/>
          </a:xfrm>
        </p:spPr>
        <p:txBody>
          <a:bodyPr>
            <a:normAutofit/>
          </a:bodyPr>
          <a:lstStyle/>
          <a:p>
            <a:r>
              <a:rPr lang="fr-FR" sz="3200" dirty="0"/>
              <a:t>Scénario pédagogique envisageable</a:t>
            </a:r>
          </a:p>
        </p:txBody>
      </p:sp>
      <p:sp>
        <p:nvSpPr>
          <p:cNvPr id="2" name="Espace réservé du contenu 1"/>
          <p:cNvSpPr>
            <a:spLocks noGrp="1"/>
          </p:cNvSpPr>
          <p:nvPr>
            <p:ph idx="1"/>
          </p:nvPr>
        </p:nvSpPr>
        <p:spPr>
          <a:xfrm>
            <a:off x="700954" y="899699"/>
            <a:ext cx="8229600" cy="4572000"/>
          </a:xfrm>
        </p:spPr>
        <p:txBody>
          <a:bodyPr>
            <a:normAutofit fontScale="85000" lnSpcReduction="10000"/>
          </a:bodyPr>
          <a:lstStyle/>
          <a:p>
            <a:r>
              <a:rPr lang="fr-FR" sz="2200" dirty="0"/>
              <a:t>Titre: Le dialogue musical</a:t>
            </a:r>
          </a:p>
          <a:p>
            <a:r>
              <a:rPr lang="fr-FR" sz="2200" dirty="0"/>
              <a:t>Problématique: Le dialogue peut-il être mis en musique?</a:t>
            </a:r>
          </a:p>
          <a:p>
            <a:endParaRPr lang="fr-FR" sz="1800" dirty="0"/>
          </a:p>
          <a:p>
            <a:r>
              <a:rPr lang="fr-FR" sz="1800" dirty="0"/>
              <a:t>Scénario:</a:t>
            </a:r>
          </a:p>
          <a:p>
            <a:pPr marL="0" indent="0">
              <a:buNone/>
            </a:pPr>
            <a:r>
              <a:rPr lang="fr-FR" sz="1800" dirty="0"/>
              <a:t>- Découverte de la notion de dialogue en musique (hypothèses) + Comment des instruments peuvent ils se concerter? (le dialogue non-verbal) (2 séances)</a:t>
            </a:r>
          </a:p>
          <a:p>
            <a:pPr>
              <a:buFont typeface="Wingdings" charset="2"/>
              <a:buChar char="ü"/>
            </a:pPr>
            <a:r>
              <a:rPr lang="fr-FR" sz="1800" dirty="0"/>
              <a:t>Séance n°1 présentation + début concerto</a:t>
            </a:r>
          </a:p>
          <a:p>
            <a:pPr>
              <a:buFont typeface="Wingdings" charset="2"/>
              <a:buChar char="ü"/>
            </a:pPr>
            <a:r>
              <a:rPr lang="fr-FR" sz="1800" dirty="0"/>
              <a:t>Séance n°2 concerto + forme rondo</a:t>
            </a:r>
          </a:p>
          <a:p>
            <a:pPr marL="0" indent="0">
              <a:buNone/>
            </a:pPr>
            <a:r>
              <a:rPr lang="fr-FR" sz="1800" dirty="0"/>
              <a:t>- Comment le dialogue vocal peut il être mis en musique? (3 séances) </a:t>
            </a:r>
          </a:p>
          <a:p>
            <a:pPr>
              <a:buFont typeface="Wingdings" charset="2"/>
              <a:buChar char="ü"/>
            </a:pPr>
            <a:r>
              <a:rPr lang="fr-FR" sz="1800" dirty="0"/>
              <a:t>Séance n°3 chant </a:t>
            </a:r>
            <a:r>
              <a:rPr lang="fr-FR" sz="1800" dirty="0" err="1"/>
              <a:t>responsorial</a:t>
            </a:r>
            <a:r>
              <a:rPr lang="fr-FR" sz="1800" dirty="0"/>
              <a:t> (</a:t>
            </a:r>
            <a:r>
              <a:rPr lang="fr-FR" sz="1800" dirty="0" err="1"/>
              <a:t>Baga</a:t>
            </a:r>
            <a:r>
              <a:rPr lang="fr-FR" sz="1800" dirty="0"/>
              <a:t> </a:t>
            </a:r>
            <a:r>
              <a:rPr lang="fr-FR" sz="1800" dirty="0" err="1"/>
              <a:t>giné</a:t>
            </a:r>
            <a:r>
              <a:rPr lang="fr-FR" sz="1800" dirty="0"/>
              <a:t> Ou 18 </a:t>
            </a:r>
            <a:r>
              <a:rPr lang="fr-FR" sz="1800" dirty="0" err="1"/>
              <a:t>hammers</a:t>
            </a:r>
            <a:r>
              <a:rPr lang="fr-FR" sz="1800" dirty="0"/>
              <a:t>)+chant antiphonique (Dies Irae) </a:t>
            </a:r>
          </a:p>
          <a:p>
            <a:pPr>
              <a:buFont typeface="Wingdings" charset="2"/>
              <a:buChar char="ü"/>
            </a:pPr>
            <a:r>
              <a:rPr lang="fr-FR" sz="1800" dirty="0"/>
              <a:t>Séance n°4 évaluation </a:t>
            </a:r>
            <a:r>
              <a:rPr lang="fr-FR" sz="1800" dirty="0" err="1"/>
              <a:t>formative+écoutes</a:t>
            </a:r>
            <a:r>
              <a:rPr lang="fr-FR" sz="1800" dirty="0"/>
              <a:t> comparées (Ray Charles/Monteverdi)</a:t>
            </a:r>
          </a:p>
          <a:p>
            <a:pPr>
              <a:buFont typeface="Wingdings" charset="2"/>
              <a:buChar char="ü"/>
            </a:pPr>
            <a:r>
              <a:rPr lang="fr-FR" sz="1800" dirty="0"/>
              <a:t>Séance n°5 Le récitatif (</a:t>
            </a:r>
            <a:r>
              <a:rPr lang="fr-FR" sz="1800" dirty="0" err="1"/>
              <a:t>découverte+création</a:t>
            </a:r>
            <a:r>
              <a:rPr lang="fr-FR" sz="1800" dirty="0"/>
              <a:t> autour d’</a:t>
            </a:r>
            <a:r>
              <a:rPr lang="fr-FR" sz="1800" i="1" dirty="0"/>
              <a:t>Il </a:t>
            </a:r>
            <a:r>
              <a:rPr lang="fr-FR" sz="1800" i="1" dirty="0" err="1"/>
              <a:t>mondo</a:t>
            </a:r>
            <a:r>
              <a:rPr lang="fr-FR" sz="1800" i="1" dirty="0"/>
              <a:t> </a:t>
            </a:r>
            <a:r>
              <a:rPr lang="fr-FR" sz="1800" i="1" dirty="0" err="1"/>
              <a:t>della</a:t>
            </a:r>
            <a:r>
              <a:rPr lang="fr-FR" sz="1800" i="1" dirty="0"/>
              <a:t> </a:t>
            </a:r>
            <a:r>
              <a:rPr lang="fr-FR" sz="1800" i="1" dirty="0" err="1"/>
              <a:t>luna</a:t>
            </a:r>
            <a:r>
              <a:rPr lang="fr-FR" sz="1800" i="1" dirty="0"/>
              <a:t> </a:t>
            </a:r>
            <a:r>
              <a:rPr lang="fr-FR" sz="1800" dirty="0"/>
              <a:t>de Haydn)</a:t>
            </a:r>
          </a:p>
          <a:p>
            <a:r>
              <a:rPr lang="fr-FR" sz="1800" dirty="0"/>
              <a:t>- A vous de dialoguer en musique (1 séance)</a:t>
            </a:r>
          </a:p>
          <a:p>
            <a:pPr>
              <a:buFont typeface="Wingdings" charset="2"/>
              <a:buChar char="ü"/>
            </a:pPr>
            <a:r>
              <a:rPr lang="fr-FR" sz="1800" dirty="0"/>
              <a:t>Séance n°6 Evaluation</a:t>
            </a:r>
          </a:p>
          <a:p>
            <a:endParaRPr lang="fr-FR" sz="1800" dirty="0"/>
          </a:p>
          <a:p>
            <a:pPr marL="0" indent="0">
              <a:buNone/>
            </a:pPr>
            <a:endParaRPr lang="fr-FR" dirty="0"/>
          </a:p>
        </p:txBody>
      </p:sp>
    </p:spTree>
    <p:extLst>
      <p:ext uri="{BB962C8B-B14F-4D97-AF65-F5344CB8AC3E}">
        <p14:creationId xmlns:p14="http://schemas.microsoft.com/office/powerpoint/2010/main" val="29329986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52400"/>
            <a:ext cx="8229600" cy="535605"/>
          </a:xfrm>
        </p:spPr>
        <p:txBody>
          <a:bodyPr>
            <a:normAutofit/>
          </a:bodyPr>
          <a:lstStyle/>
          <a:p>
            <a:r>
              <a:rPr lang="fr-FR" dirty="0"/>
              <a:t>Écoutes comparées</a:t>
            </a:r>
          </a:p>
        </p:txBody>
      </p:sp>
      <p:pic>
        <p:nvPicPr>
          <p:cNvPr id="4" name="Monteverdi - Lamento della Ninfa (Le Pont des Arts -eugène gree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374926" y="864415"/>
            <a:ext cx="4311874" cy="2275711"/>
          </a:xfrm>
          <a:prstGeom prst="rect">
            <a:avLst/>
          </a:prstGeom>
        </p:spPr>
      </p:pic>
      <p:pic>
        <p:nvPicPr>
          <p:cNvPr id="5" name="Ray Charles Hit The Road Jack LIVE_480p.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457200" y="864415"/>
            <a:ext cx="3711113" cy="2783335"/>
          </a:xfrm>
          <a:prstGeom prst="rect">
            <a:avLst/>
          </a:prstGeom>
        </p:spPr>
      </p:pic>
      <p:sp>
        <p:nvSpPr>
          <p:cNvPr id="6" name="ZoneTexte 5"/>
          <p:cNvSpPr txBox="1"/>
          <p:nvPr/>
        </p:nvSpPr>
        <p:spPr>
          <a:xfrm>
            <a:off x="708795" y="4147116"/>
            <a:ext cx="3300904" cy="369332"/>
          </a:xfrm>
          <a:prstGeom prst="rect">
            <a:avLst/>
          </a:prstGeom>
          <a:noFill/>
        </p:spPr>
        <p:txBody>
          <a:bodyPr wrap="none" rtlCol="0">
            <a:spAutoFit/>
          </a:bodyPr>
          <a:lstStyle/>
          <a:p>
            <a:r>
              <a:rPr lang="fr-FR" dirty="0"/>
              <a:t>Ray Charles </a:t>
            </a:r>
            <a:r>
              <a:rPr lang="mr-IN" dirty="0"/>
              <a:t>–</a:t>
            </a:r>
            <a:r>
              <a:rPr lang="fr-FR" dirty="0"/>
              <a:t> Hit the road Jack</a:t>
            </a:r>
          </a:p>
        </p:txBody>
      </p:sp>
      <p:sp>
        <p:nvSpPr>
          <p:cNvPr id="7" name="ZoneTexte 6"/>
          <p:cNvSpPr txBox="1"/>
          <p:nvPr/>
        </p:nvSpPr>
        <p:spPr>
          <a:xfrm>
            <a:off x="4374926" y="3492949"/>
            <a:ext cx="4429418" cy="369332"/>
          </a:xfrm>
          <a:prstGeom prst="rect">
            <a:avLst/>
          </a:prstGeom>
          <a:noFill/>
        </p:spPr>
        <p:txBody>
          <a:bodyPr wrap="none" rtlCol="0">
            <a:spAutoFit/>
          </a:bodyPr>
          <a:lstStyle/>
          <a:p>
            <a:r>
              <a:rPr lang="fr-FR" dirty="0"/>
              <a:t>Claudio Monteverdi </a:t>
            </a:r>
            <a:r>
              <a:rPr lang="mr-IN" dirty="0"/>
              <a:t>–</a:t>
            </a:r>
            <a:r>
              <a:rPr lang="fr-FR" dirty="0"/>
              <a:t> Lamento </a:t>
            </a:r>
            <a:r>
              <a:rPr lang="fr-FR" dirty="0" err="1"/>
              <a:t>della</a:t>
            </a:r>
            <a:r>
              <a:rPr lang="fr-FR" dirty="0"/>
              <a:t> </a:t>
            </a:r>
            <a:r>
              <a:rPr lang="fr-FR" dirty="0" err="1"/>
              <a:t>ninfa</a:t>
            </a:r>
            <a:endParaRPr lang="fr-FR" dirty="0"/>
          </a:p>
        </p:txBody>
      </p:sp>
    </p:spTree>
    <p:extLst>
      <p:ext uri="{BB962C8B-B14F-4D97-AF65-F5344CB8AC3E}">
        <p14:creationId xmlns:p14="http://schemas.microsoft.com/office/powerpoint/2010/main" val="35337534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video>
              <p:cMediaNode vol="80000">
                <p:cTn id="13" fill="hold" display="0">
                  <p:stCondLst>
                    <p:cond delay="indefinite"/>
                  </p:stCondLst>
                </p:cTn>
                <p:tgtEl>
                  <p:spTgt spid="5"/>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52400"/>
            <a:ext cx="8229600" cy="923711"/>
          </a:xfrm>
        </p:spPr>
        <p:txBody>
          <a:bodyPr/>
          <a:lstStyle/>
          <a:p>
            <a:r>
              <a:rPr lang="fr-FR" dirty="0"/>
              <a:t>Le récitatif </a:t>
            </a:r>
          </a:p>
        </p:txBody>
      </p:sp>
      <p:pic>
        <p:nvPicPr>
          <p:cNvPr id="4" name="récitatif Flaminia Clarice Acte 1 sc7.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57200" y="1358771"/>
            <a:ext cx="7890320" cy="4456113"/>
          </a:xfrm>
          <a:prstGeom prst="rect">
            <a:avLst/>
          </a:prstGeom>
        </p:spPr>
      </p:pic>
      <p:sp>
        <p:nvSpPr>
          <p:cNvPr id="5" name="ZoneTexte 4"/>
          <p:cNvSpPr txBox="1"/>
          <p:nvPr/>
        </p:nvSpPr>
        <p:spPr>
          <a:xfrm>
            <a:off x="1605217" y="5827712"/>
            <a:ext cx="5486711" cy="646331"/>
          </a:xfrm>
          <a:prstGeom prst="rect">
            <a:avLst/>
          </a:prstGeom>
          <a:noFill/>
        </p:spPr>
        <p:txBody>
          <a:bodyPr wrap="none" rtlCol="0">
            <a:spAutoFit/>
          </a:bodyPr>
          <a:lstStyle/>
          <a:p>
            <a:r>
              <a:rPr lang="fr-FR" i="1" dirty="0"/>
              <a:t>Il </a:t>
            </a:r>
            <a:r>
              <a:rPr lang="fr-FR" i="1" dirty="0" err="1"/>
              <a:t>mondo</a:t>
            </a:r>
            <a:r>
              <a:rPr lang="fr-FR" i="1" dirty="0"/>
              <a:t> </a:t>
            </a:r>
            <a:r>
              <a:rPr lang="fr-FR" i="1" dirty="0" err="1"/>
              <a:t>della</a:t>
            </a:r>
            <a:r>
              <a:rPr lang="fr-FR" i="1" dirty="0"/>
              <a:t> </a:t>
            </a:r>
            <a:r>
              <a:rPr lang="fr-FR" i="1" dirty="0" err="1"/>
              <a:t>luna</a:t>
            </a:r>
            <a:r>
              <a:rPr lang="fr-FR" dirty="0"/>
              <a:t> </a:t>
            </a:r>
            <a:r>
              <a:rPr lang="mr-IN" dirty="0"/>
              <a:t>–</a:t>
            </a:r>
            <a:r>
              <a:rPr lang="fr-FR" dirty="0"/>
              <a:t> Joseph Haydn (acte 1 </a:t>
            </a:r>
            <a:r>
              <a:rPr lang="mr-IN" dirty="0"/>
              <a:t>–</a:t>
            </a:r>
            <a:r>
              <a:rPr lang="fr-FR" dirty="0"/>
              <a:t> scène 7)</a:t>
            </a:r>
          </a:p>
          <a:p>
            <a:endParaRPr lang="fr-FR" dirty="0"/>
          </a:p>
        </p:txBody>
      </p:sp>
    </p:spTree>
    <p:extLst>
      <p:ext uri="{BB962C8B-B14F-4D97-AF65-F5344CB8AC3E}">
        <p14:creationId xmlns:p14="http://schemas.microsoft.com/office/powerpoint/2010/main" val="357831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57200" y="443132"/>
            <a:ext cx="8305800" cy="1981200"/>
          </a:xfrm>
        </p:spPr>
        <p:txBody>
          <a:bodyPr/>
          <a:lstStyle/>
          <a:p>
            <a:r>
              <a:rPr lang="fr-FR" sz="4000" dirty="0"/>
              <a:t>Les textes officiels utiles pour enseigner l’éducation musicale </a:t>
            </a:r>
            <a:br>
              <a:rPr lang="fr-FR" sz="4000" dirty="0"/>
            </a:br>
            <a:r>
              <a:rPr lang="fr-FR" sz="4000" dirty="0"/>
              <a:t>au collège</a:t>
            </a:r>
          </a:p>
        </p:txBody>
      </p:sp>
      <p:sp>
        <p:nvSpPr>
          <p:cNvPr id="4" name="ZoneTexte 3"/>
          <p:cNvSpPr txBox="1"/>
          <p:nvPr/>
        </p:nvSpPr>
        <p:spPr>
          <a:xfrm>
            <a:off x="1213909" y="2984879"/>
            <a:ext cx="7712988" cy="2246769"/>
          </a:xfrm>
          <a:prstGeom prst="rect">
            <a:avLst/>
          </a:prstGeom>
          <a:noFill/>
        </p:spPr>
        <p:txBody>
          <a:bodyPr wrap="square" rtlCol="0">
            <a:spAutoFit/>
          </a:bodyPr>
          <a:lstStyle/>
          <a:p>
            <a:pPr marL="342900" indent="-342900">
              <a:buFont typeface="Arial"/>
              <a:buChar char="•"/>
            </a:pPr>
            <a:r>
              <a:rPr lang="fr-FR" sz="2000" dirty="0">
                <a:hlinkClick r:id="rId2"/>
              </a:rPr>
              <a:t>https://eduscol.education.fr/2335/education-musicale</a:t>
            </a:r>
            <a:r>
              <a:rPr lang="fr-FR" sz="2000" dirty="0"/>
              <a:t> </a:t>
            </a:r>
          </a:p>
          <a:p>
            <a:pPr marL="285750" indent="-285750">
              <a:buFont typeface="Arial"/>
              <a:buChar char="•"/>
            </a:pPr>
            <a:r>
              <a:rPr lang="fr-FR" sz="2000" dirty="0"/>
              <a:t>Le programme d’éducation musicale: B.O. du 30 juillet 2020</a:t>
            </a:r>
          </a:p>
          <a:p>
            <a:pPr marL="285750" indent="-285750">
              <a:buFont typeface="Arial"/>
              <a:buChar char="•"/>
            </a:pPr>
            <a:r>
              <a:rPr lang="fr-FR" sz="2000" dirty="0"/>
              <a:t>Le socle commun de connaissances, de compétences et de culture: B.O. du 23 avril 2015</a:t>
            </a:r>
          </a:p>
          <a:p>
            <a:pPr marL="285750" indent="-285750">
              <a:buFont typeface="Arial"/>
              <a:buChar char="•"/>
            </a:pPr>
            <a:r>
              <a:rPr lang="fr-FR" sz="2000" dirty="0" err="1"/>
              <a:t>Vademecum</a:t>
            </a:r>
            <a:r>
              <a:rPr lang="fr-FR" sz="2000" dirty="0"/>
              <a:t> « La chorale à l’école, au collège et au lycée ». 11 décembre 2017</a:t>
            </a:r>
          </a:p>
          <a:p>
            <a:pPr marL="285750" indent="-285750">
              <a:buFont typeface="Arial"/>
              <a:buChar char="•"/>
            </a:pPr>
            <a:r>
              <a:rPr lang="fr-FR" sz="2000" dirty="0"/>
              <a:t>Documents d’accompagnement</a:t>
            </a:r>
          </a:p>
        </p:txBody>
      </p:sp>
    </p:spTree>
    <p:extLst>
      <p:ext uri="{BB962C8B-B14F-4D97-AF65-F5344CB8AC3E}">
        <p14:creationId xmlns:p14="http://schemas.microsoft.com/office/powerpoint/2010/main" val="1480414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52400"/>
            <a:ext cx="8229600" cy="676734"/>
          </a:xfrm>
        </p:spPr>
        <p:txBody>
          <a:bodyPr>
            <a:normAutofit/>
          </a:bodyPr>
          <a:lstStyle/>
          <a:p>
            <a:r>
              <a:rPr lang="fr-FR" dirty="0"/>
              <a:t>Le socle commun de compétences</a:t>
            </a:r>
          </a:p>
        </p:txBody>
      </p:sp>
      <p:graphicFrame>
        <p:nvGraphicFramePr>
          <p:cNvPr id="5" name="Tableau 4"/>
          <p:cNvGraphicFramePr>
            <a:graphicFrameLocks noGrp="1"/>
          </p:cNvGraphicFramePr>
          <p:nvPr>
            <p:extLst>
              <p:ext uri="{D42A27DB-BD31-4B8C-83A1-F6EECF244321}">
                <p14:modId xmlns:p14="http://schemas.microsoft.com/office/powerpoint/2010/main" val="649554798"/>
              </p:ext>
            </p:extLst>
          </p:nvPr>
        </p:nvGraphicFramePr>
        <p:xfrm>
          <a:off x="299877" y="903048"/>
          <a:ext cx="8572912" cy="5704840"/>
        </p:xfrm>
        <a:graphic>
          <a:graphicData uri="http://schemas.openxmlformats.org/drawingml/2006/table">
            <a:tbl>
              <a:tblPr firstRow="1" bandRow="1">
                <a:tableStyleId>{8A107856-5554-42FB-B03E-39F5DBC370BA}</a:tableStyleId>
              </a:tblPr>
              <a:tblGrid>
                <a:gridCol w="1234780">
                  <a:extLst>
                    <a:ext uri="{9D8B030D-6E8A-4147-A177-3AD203B41FA5}">
                      <a16:colId xmlns:a16="http://schemas.microsoft.com/office/drawing/2014/main" val="20000"/>
                    </a:ext>
                  </a:extLst>
                </a:gridCol>
                <a:gridCol w="3583059">
                  <a:extLst>
                    <a:ext uri="{9D8B030D-6E8A-4147-A177-3AD203B41FA5}">
                      <a16:colId xmlns:a16="http://schemas.microsoft.com/office/drawing/2014/main" val="20001"/>
                    </a:ext>
                  </a:extLst>
                </a:gridCol>
                <a:gridCol w="3755073">
                  <a:extLst>
                    <a:ext uri="{9D8B030D-6E8A-4147-A177-3AD203B41FA5}">
                      <a16:colId xmlns:a16="http://schemas.microsoft.com/office/drawing/2014/main" val="20002"/>
                    </a:ext>
                  </a:extLst>
                </a:gridCol>
              </a:tblGrid>
              <a:tr h="370840">
                <a:tc gridSpan="3">
                  <a:txBody>
                    <a:bodyPr/>
                    <a:lstStyle/>
                    <a:p>
                      <a:pPr algn="ctr"/>
                      <a:r>
                        <a:rPr lang="fr-FR" dirty="0"/>
                        <a:t>5 domaines</a:t>
                      </a:r>
                    </a:p>
                  </a:txBody>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10000"/>
                  </a:ext>
                </a:extLst>
              </a:tr>
              <a:tr h="370840">
                <a:tc>
                  <a:txBody>
                    <a:bodyPr/>
                    <a:lstStyle/>
                    <a:p>
                      <a:r>
                        <a:rPr lang="fr-FR" sz="1600" b="1" dirty="0"/>
                        <a:t>Domaine</a:t>
                      </a:r>
                      <a:r>
                        <a:rPr lang="fr-FR" sz="1600" b="1" baseline="0" dirty="0"/>
                        <a:t> 1</a:t>
                      </a:r>
                      <a:endParaRPr lang="fr-FR" sz="1600" b="1" dirty="0"/>
                    </a:p>
                  </a:txBody>
                  <a:tcPr/>
                </a:tc>
                <a:tc>
                  <a:txBody>
                    <a:bodyPr/>
                    <a:lstStyle/>
                    <a:p>
                      <a:r>
                        <a:rPr lang="fr-FR" sz="1600" b="1" dirty="0"/>
                        <a:t>Les langages pour penser et communiquer</a:t>
                      </a:r>
                    </a:p>
                  </a:txBody>
                  <a:tcPr/>
                </a:tc>
                <a:tc>
                  <a:txBody>
                    <a:bodyPr/>
                    <a:lstStyle/>
                    <a:p>
                      <a:r>
                        <a:rPr lang="fr-FR" sz="1600" dirty="0"/>
                        <a:t>apprentissage de la langue française, de langues étrangères et régionales, des langages informatiques, des médias, des arts et du corps.</a:t>
                      </a:r>
                    </a:p>
                  </a:txBody>
                  <a:tcPr/>
                </a:tc>
                <a:extLst>
                  <a:ext uri="{0D108BD9-81ED-4DB2-BD59-A6C34878D82A}">
                    <a16:rowId xmlns:a16="http://schemas.microsoft.com/office/drawing/2014/main" val="10001"/>
                  </a:ext>
                </a:extLst>
              </a:tr>
              <a:tr h="370840">
                <a:tc>
                  <a:txBody>
                    <a:bodyPr/>
                    <a:lstStyle/>
                    <a:p>
                      <a:r>
                        <a:rPr lang="fr-FR" sz="1600" b="1" dirty="0"/>
                        <a:t>Domaine 2</a:t>
                      </a:r>
                    </a:p>
                  </a:txBody>
                  <a:tcPr/>
                </a:tc>
                <a:tc>
                  <a:txBody>
                    <a:bodyPr/>
                    <a:lstStyle/>
                    <a:p>
                      <a:r>
                        <a:rPr lang="fr-FR" sz="1600" b="1" dirty="0"/>
                        <a:t>Les méthodes et outils pour apprendre </a:t>
                      </a:r>
                    </a:p>
                  </a:txBody>
                  <a:tcPr/>
                </a:tc>
                <a:tc>
                  <a:txBody>
                    <a:bodyPr/>
                    <a:lstStyle/>
                    <a:p>
                      <a:r>
                        <a:rPr lang="fr-FR" sz="1600" dirty="0"/>
                        <a:t>enseignement des moyens d'accès à l'information et à la documentation, des outils numériques, de la conduite de projets et de l'organisation des apprentissages.</a:t>
                      </a:r>
                    </a:p>
                  </a:txBody>
                  <a:tcPr/>
                </a:tc>
                <a:extLst>
                  <a:ext uri="{0D108BD9-81ED-4DB2-BD59-A6C34878D82A}">
                    <a16:rowId xmlns:a16="http://schemas.microsoft.com/office/drawing/2014/main" val="10002"/>
                  </a:ext>
                </a:extLst>
              </a:tr>
              <a:tr h="370840">
                <a:tc>
                  <a:txBody>
                    <a:bodyPr/>
                    <a:lstStyle/>
                    <a:p>
                      <a:r>
                        <a:rPr lang="fr-FR" sz="1600" b="1" dirty="0"/>
                        <a:t>Domaine 3</a:t>
                      </a:r>
                    </a:p>
                  </a:txBody>
                  <a:tcPr/>
                </a:tc>
                <a:tc>
                  <a:txBody>
                    <a:bodyPr/>
                    <a:lstStyle/>
                    <a:p>
                      <a:r>
                        <a:rPr lang="fr-FR" sz="1600" b="1" dirty="0"/>
                        <a:t>La formation de la personne et du citoyen</a:t>
                      </a:r>
                    </a:p>
                  </a:txBody>
                  <a:tcPr/>
                </a:tc>
                <a:tc>
                  <a:txBody>
                    <a:bodyPr/>
                    <a:lstStyle/>
                    <a:p>
                      <a:r>
                        <a:rPr lang="fr-FR" sz="1600" dirty="0"/>
                        <a:t>apprentissage de la vie en société, de l'action collective, de la citoyenneté.</a:t>
                      </a:r>
                    </a:p>
                  </a:txBody>
                  <a:tcPr/>
                </a:tc>
                <a:extLst>
                  <a:ext uri="{0D108BD9-81ED-4DB2-BD59-A6C34878D82A}">
                    <a16:rowId xmlns:a16="http://schemas.microsoft.com/office/drawing/2014/main" val="10003"/>
                  </a:ext>
                </a:extLst>
              </a:tr>
              <a:tr h="370840">
                <a:tc>
                  <a:txBody>
                    <a:bodyPr/>
                    <a:lstStyle/>
                    <a:p>
                      <a:r>
                        <a:rPr lang="fr-FR" sz="1600" b="1" dirty="0"/>
                        <a:t>Domaine 4</a:t>
                      </a:r>
                    </a:p>
                  </a:txBody>
                  <a:tcPr/>
                </a:tc>
                <a:tc>
                  <a:txBody>
                    <a:bodyPr/>
                    <a:lstStyle/>
                    <a:p>
                      <a:r>
                        <a:rPr lang="fr-FR" sz="1600" b="1" dirty="0"/>
                        <a:t>Les systèmes naturels et techniques</a:t>
                      </a:r>
                    </a:p>
                  </a:txBody>
                  <a:tcPr/>
                </a:tc>
                <a:tc>
                  <a:txBody>
                    <a:bodyPr/>
                    <a:lstStyle/>
                    <a:p>
                      <a:r>
                        <a:rPr lang="fr-FR" sz="1600" dirty="0"/>
                        <a:t>approche scientifique et technique de la Terre et de l'univers, qui vise à développer la curiosité, le sens de l'observation et la capacité à résoudre des problèmes.</a:t>
                      </a:r>
                    </a:p>
                  </a:txBody>
                  <a:tcPr/>
                </a:tc>
                <a:extLst>
                  <a:ext uri="{0D108BD9-81ED-4DB2-BD59-A6C34878D82A}">
                    <a16:rowId xmlns:a16="http://schemas.microsoft.com/office/drawing/2014/main" val="10004"/>
                  </a:ext>
                </a:extLst>
              </a:tr>
              <a:tr h="370840">
                <a:tc>
                  <a:txBody>
                    <a:bodyPr/>
                    <a:lstStyle/>
                    <a:p>
                      <a:r>
                        <a:rPr lang="fr-FR" sz="1600" b="1" dirty="0"/>
                        <a:t>Domaine 5</a:t>
                      </a:r>
                    </a:p>
                  </a:txBody>
                  <a:tcPr/>
                </a:tc>
                <a:tc>
                  <a:txBody>
                    <a:bodyPr/>
                    <a:lstStyle/>
                    <a:p>
                      <a:r>
                        <a:rPr lang="fr-FR" sz="1600" b="1" dirty="0"/>
                        <a:t>Les représentations du monde et l'activité humaine</a:t>
                      </a:r>
                    </a:p>
                  </a:txBody>
                  <a:tcPr/>
                </a:tc>
                <a:tc>
                  <a:txBody>
                    <a:bodyPr/>
                    <a:lstStyle/>
                    <a:p>
                      <a:r>
                        <a:rPr lang="fr-FR" sz="1600" dirty="0"/>
                        <a:t>compréhension des sociétés dans le temps et l'espace, interprétation de leurs productions culturelles et connaissance du monde social contemporain.</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392765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r>
              <a:rPr lang="fr-FR" dirty="0"/>
              <a:t>Contribution de l’EM au socle commun</a:t>
            </a:r>
          </a:p>
        </p:txBody>
      </p:sp>
      <p:sp>
        <p:nvSpPr>
          <p:cNvPr id="2" name="ZoneTexte 1"/>
          <p:cNvSpPr txBox="1"/>
          <p:nvPr/>
        </p:nvSpPr>
        <p:spPr>
          <a:xfrm>
            <a:off x="952546" y="2205145"/>
            <a:ext cx="7250703" cy="400110"/>
          </a:xfrm>
          <a:prstGeom prst="rect">
            <a:avLst/>
          </a:prstGeom>
          <a:noFill/>
        </p:spPr>
        <p:txBody>
          <a:bodyPr wrap="none" rtlCol="0">
            <a:spAutoFit/>
          </a:bodyPr>
          <a:lstStyle/>
          <a:p>
            <a:pPr marL="285750" indent="-285750">
              <a:buFont typeface="Arial"/>
              <a:buChar char="•"/>
            </a:pPr>
            <a:r>
              <a:rPr lang="fr-FR" sz="2000" dirty="0"/>
              <a:t>Consulter le volet 2 des programmes d’EM pour chaque cycle</a:t>
            </a:r>
          </a:p>
        </p:txBody>
      </p:sp>
    </p:spTree>
    <p:extLst>
      <p:ext uri="{BB962C8B-B14F-4D97-AF65-F5344CB8AC3E}">
        <p14:creationId xmlns:p14="http://schemas.microsoft.com/office/powerpoint/2010/main" val="1552042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438761" y="365760"/>
            <a:ext cx="7520940" cy="548640"/>
          </a:xfrm>
        </p:spPr>
        <p:txBody>
          <a:bodyPr/>
          <a:lstStyle/>
          <a:p>
            <a:r>
              <a:rPr lang="fr-FR" dirty="0"/>
              <a:t>Quatre champs de compétences</a:t>
            </a:r>
          </a:p>
        </p:txBody>
      </p:sp>
      <p:sp>
        <p:nvSpPr>
          <p:cNvPr id="2" name="Espace réservé du contenu 1"/>
          <p:cNvSpPr>
            <a:spLocks noGrp="1"/>
          </p:cNvSpPr>
          <p:nvPr>
            <p:ph idx="1"/>
          </p:nvPr>
        </p:nvSpPr>
        <p:spPr>
          <a:xfrm>
            <a:off x="971127" y="1523376"/>
            <a:ext cx="7526233" cy="3536634"/>
          </a:xfrm>
        </p:spPr>
        <p:txBody>
          <a:bodyPr>
            <a:normAutofit/>
          </a:bodyPr>
          <a:lstStyle/>
          <a:p>
            <a:pPr>
              <a:buFont typeface="+mj-lt"/>
              <a:buAutoNum type="arabicPeriod"/>
            </a:pPr>
            <a:r>
              <a:rPr lang="fr-FR" sz="2000" dirty="0"/>
              <a:t>Produire (chant, projet musical, pratique instrumentale, expression corporelle, MAO</a:t>
            </a:r>
            <a:r>
              <a:rPr lang="mr-IN" sz="2000" dirty="0"/>
              <a:t>…</a:t>
            </a:r>
            <a:r>
              <a:rPr lang="fr-FR" sz="2000" dirty="0"/>
              <a:t>)</a:t>
            </a:r>
          </a:p>
          <a:p>
            <a:pPr>
              <a:buFont typeface="+mj-lt"/>
              <a:buAutoNum type="arabicPeriod"/>
            </a:pPr>
            <a:endParaRPr lang="fr-FR" sz="2000" dirty="0"/>
          </a:p>
          <a:p>
            <a:pPr>
              <a:buFont typeface="+mj-lt"/>
              <a:buAutoNum type="arabicPeriod"/>
            </a:pPr>
            <a:r>
              <a:rPr lang="fr-FR" sz="2000" dirty="0"/>
              <a:t>Percevoir (écouter, voir, toucher)</a:t>
            </a:r>
          </a:p>
          <a:p>
            <a:pPr>
              <a:buFont typeface="+mj-lt"/>
              <a:buAutoNum type="arabicPeriod"/>
            </a:pPr>
            <a:endParaRPr lang="fr-FR" sz="2000" dirty="0"/>
          </a:p>
          <a:p>
            <a:pPr>
              <a:buFont typeface="+mj-lt"/>
              <a:buAutoNum type="arabicPeriod"/>
            </a:pPr>
            <a:r>
              <a:rPr lang="fr-FR" sz="2000" dirty="0"/>
              <a:t>Créer (mobiliser l’imagination des élèves dans le cadre d’une consigne de création)</a:t>
            </a:r>
          </a:p>
          <a:p>
            <a:pPr>
              <a:buFont typeface="+mj-lt"/>
              <a:buAutoNum type="arabicPeriod"/>
            </a:pPr>
            <a:endParaRPr lang="fr-FR" sz="2000" dirty="0"/>
          </a:p>
          <a:p>
            <a:pPr>
              <a:buFont typeface="+mj-lt"/>
              <a:buAutoNum type="arabicPeriod"/>
            </a:pPr>
            <a:r>
              <a:rPr lang="fr-FR" sz="2000" dirty="0"/>
              <a:t>Communiquer (mobiliser le langage oral)</a:t>
            </a:r>
          </a:p>
        </p:txBody>
      </p:sp>
    </p:spTree>
    <p:extLst>
      <p:ext uri="{BB962C8B-B14F-4D97-AF65-F5344CB8AC3E}">
        <p14:creationId xmlns:p14="http://schemas.microsoft.com/office/powerpoint/2010/main" val="3336696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408960" y="365760"/>
            <a:ext cx="7520940" cy="548640"/>
          </a:xfrm>
        </p:spPr>
        <p:txBody>
          <a:bodyPr/>
          <a:lstStyle/>
          <a:p>
            <a:r>
              <a:rPr lang="fr-FR" dirty="0"/>
              <a:t>Une pédagogie « </a:t>
            </a:r>
            <a:r>
              <a:rPr lang="fr-FR" dirty="0" err="1"/>
              <a:t>spiralaire</a:t>
            </a:r>
            <a:r>
              <a:rPr lang="fr-FR" dirty="0"/>
              <a:t> »</a:t>
            </a:r>
          </a:p>
        </p:txBody>
      </p:sp>
      <p:graphicFrame>
        <p:nvGraphicFramePr>
          <p:cNvPr id="4" name="Tableau 3"/>
          <p:cNvGraphicFramePr>
            <a:graphicFrameLocks noGrp="1"/>
          </p:cNvGraphicFramePr>
          <p:nvPr>
            <p:extLst>
              <p:ext uri="{D42A27DB-BD31-4B8C-83A1-F6EECF244321}">
                <p14:modId xmlns:p14="http://schemas.microsoft.com/office/powerpoint/2010/main" val="1398902178"/>
              </p:ext>
            </p:extLst>
          </p:nvPr>
        </p:nvGraphicFramePr>
        <p:xfrm>
          <a:off x="457200" y="2438881"/>
          <a:ext cx="1277327" cy="640080"/>
        </p:xfrm>
        <a:graphic>
          <a:graphicData uri="http://schemas.openxmlformats.org/drawingml/2006/table">
            <a:tbl>
              <a:tblPr firstRow="1" bandRow="1">
                <a:tableStyleId>{5C22544A-7EE6-4342-B048-85BDC9FD1C3A}</a:tableStyleId>
              </a:tblPr>
              <a:tblGrid>
                <a:gridCol w="1277327">
                  <a:extLst>
                    <a:ext uri="{9D8B030D-6E8A-4147-A177-3AD203B41FA5}">
                      <a16:colId xmlns:a16="http://schemas.microsoft.com/office/drawing/2014/main" val="20000"/>
                    </a:ext>
                  </a:extLst>
                </a:gridCol>
              </a:tblGrid>
              <a:tr h="640080">
                <a:tc>
                  <a:txBody>
                    <a:bodyPr/>
                    <a:lstStyle/>
                    <a:p>
                      <a:r>
                        <a:rPr lang="fr-FR" dirty="0"/>
                        <a:t>Chanter</a:t>
                      </a:r>
                    </a:p>
                  </a:txBody>
                  <a:tcPr/>
                </a:tc>
                <a:extLst>
                  <a:ext uri="{0D108BD9-81ED-4DB2-BD59-A6C34878D82A}">
                    <a16:rowId xmlns:a16="http://schemas.microsoft.com/office/drawing/2014/main" val="10000"/>
                  </a:ext>
                </a:extLst>
              </a:tr>
            </a:tbl>
          </a:graphicData>
        </a:graphic>
      </p:graphicFrame>
      <p:graphicFrame>
        <p:nvGraphicFramePr>
          <p:cNvPr id="5" name="Tableau 4"/>
          <p:cNvGraphicFramePr>
            <a:graphicFrameLocks noGrp="1"/>
          </p:cNvGraphicFramePr>
          <p:nvPr>
            <p:extLst>
              <p:ext uri="{D42A27DB-BD31-4B8C-83A1-F6EECF244321}">
                <p14:modId xmlns:p14="http://schemas.microsoft.com/office/powerpoint/2010/main" val="3877054603"/>
              </p:ext>
            </p:extLst>
          </p:nvPr>
        </p:nvGraphicFramePr>
        <p:xfrm>
          <a:off x="457200" y="3263542"/>
          <a:ext cx="1277327" cy="640080"/>
        </p:xfrm>
        <a:graphic>
          <a:graphicData uri="http://schemas.openxmlformats.org/drawingml/2006/table">
            <a:tbl>
              <a:tblPr firstRow="1" bandRow="1">
                <a:tableStyleId>{21E4AEA4-8DFA-4A89-87EB-49C32662AFE0}</a:tableStyleId>
              </a:tblPr>
              <a:tblGrid>
                <a:gridCol w="1277327">
                  <a:extLst>
                    <a:ext uri="{9D8B030D-6E8A-4147-A177-3AD203B41FA5}">
                      <a16:colId xmlns:a16="http://schemas.microsoft.com/office/drawing/2014/main" val="20000"/>
                    </a:ext>
                  </a:extLst>
                </a:gridCol>
              </a:tblGrid>
              <a:tr h="470392">
                <a:tc>
                  <a:txBody>
                    <a:bodyPr/>
                    <a:lstStyle/>
                    <a:p>
                      <a:r>
                        <a:rPr lang="fr-FR" dirty="0"/>
                        <a:t>Ecouter,</a:t>
                      </a:r>
                      <a:r>
                        <a:rPr lang="fr-FR" baseline="0" dirty="0"/>
                        <a:t> comparer</a:t>
                      </a:r>
                      <a:endParaRPr lang="fr-FR" dirty="0"/>
                    </a:p>
                  </a:txBody>
                  <a:tcPr/>
                </a:tc>
                <a:extLst>
                  <a:ext uri="{0D108BD9-81ED-4DB2-BD59-A6C34878D82A}">
                    <a16:rowId xmlns:a16="http://schemas.microsoft.com/office/drawing/2014/main" val="10000"/>
                  </a:ext>
                </a:extLst>
              </a:tr>
            </a:tbl>
          </a:graphicData>
        </a:graphic>
      </p:graphicFrame>
      <p:graphicFrame>
        <p:nvGraphicFramePr>
          <p:cNvPr id="6" name="Tableau 5"/>
          <p:cNvGraphicFramePr>
            <a:graphicFrameLocks noGrp="1"/>
          </p:cNvGraphicFramePr>
          <p:nvPr>
            <p:extLst>
              <p:ext uri="{D42A27DB-BD31-4B8C-83A1-F6EECF244321}">
                <p14:modId xmlns:p14="http://schemas.microsoft.com/office/powerpoint/2010/main" val="2283557509"/>
              </p:ext>
            </p:extLst>
          </p:nvPr>
        </p:nvGraphicFramePr>
        <p:xfrm>
          <a:off x="457200" y="4018137"/>
          <a:ext cx="1277327" cy="640080"/>
        </p:xfrm>
        <a:graphic>
          <a:graphicData uri="http://schemas.openxmlformats.org/drawingml/2006/table">
            <a:tbl>
              <a:tblPr firstRow="1" bandRow="1">
                <a:tableStyleId>{00A15C55-8517-42AA-B614-E9B94910E393}</a:tableStyleId>
              </a:tblPr>
              <a:tblGrid>
                <a:gridCol w="1277327">
                  <a:extLst>
                    <a:ext uri="{9D8B030D-6E8A-4147-A177-3AD203B41FA5}">
                      <a16:colId xmlns:a16="http://schemas.microsoft.com/office/drawing/2014/main" val="20000"/>
                    </a:ext>
                  </a:extLst>
                </a:gridCol>
              </a:tblGrid>
              <a:tr h="470392">
                <a:tc>
                  <a:txBody>
                    <a:bodyPr/>
                    <a:lstStyle/>
                    <a:p>
                      <a:r>
                        <a:rPr lang="fr-FR" dirty="0"/>
                        <a:t>Explorer, imaginer</a:t>
                      </a:r>
                    </a:p>
                  </a:txBody>
                  <a:tcPr/>
                </a:tc>
                <a:extLst>
                  <a:ext uri="{0D108BD9-81ED-4DB2-BD59-A6C34878D82A}">
                    <a16:rowId xmlns:a16="http://schemas.microsoft.com/office/drawing/2014/main" val="10000"/>
                  </a:ext>
                </a:extLst>
              </a:tr>
            </a:tbl>
          </a:graphicData>
        </a:graphic>
      </p:graphicFrame>
      <p:graphicFrame>
        <p:nvGraphicFramePr>
          <p:cNvPr id="7" name="Tableau 6"/>
          <p:cNvGraphicFramePr>
            <a:graphicFrameLocks noGrp="1"/>
          </p:cNvGraphicFramePr>
          <p:nvPr>
            <p:extLst>
              <p:ext uri="{D42A27DB-BD31-4B8C-83A1-F6EECF244321}">
                <p14:modId xmlns:p14="http://schemas.microsoft.com/office/powerpoint/2010/main" val="839725756"/>
              </p:ext>
            </p:extLst>
          </p:nvPr>
        </p:nvGraphicFramePr>
        <p:xfrm>
          <a:off x="457200" y="4767714"/>
          <a:ext cx="1277327" cy="640080"/>
        </p:xfrm>
        <a:graphic>
          <a:graphicData uri="http://schemas.openxmlformats.org/drawingml/2006/table">
            <a:tbl>
              <a:tblPr firstRow="1" bandRow="1">
                <a:tableStyleId>{93296810-A885-4BE3-A3E7-6D5BEEA58F35}</a:tableStyleId>
              </a:tblPr>
              <a:tblGrid>
                <a:gridCol w="1277327">
                  <a:extLst>
                    <a:ext uri="{9D8B030D-6E8A-4147-A177-3AD203B41FA5}">
                      <a16:colId xmlns:a16="http://schemas.microsoft.com/office/drawing/2014/main" val="20000"/>
                    </a:ext>
                  </a:extLst>
                </a:gridCol>
              </a:tblGrid>
              <a:tr h="470392">
                <a:tc>
                  <a:txBody>
                    <a:bodyPr/>
                    <a:lstStyle/>
                    <a:p>
                      <a:r>
                        <a:rPr lang="fr-FR" dirty="0"/>
                        <a:t>Echanger, partager</a:t>
                      </a:r>
                    </a:p>
                  </a:txBody>
                  <a:tcPr/>
                </a:tc>
                <a:extLst>
                  <a:ext uri="{0D108BD9-81ED-4DB2-BD59-A6C34878D82A}">
                    <a16:rowId xmlns:a16="http://schemas.microsoft.com/office/drawing/2014/main" val="10000"/>
                  </a:ext>
                </a:extLst>
              </a:tr>
            </a:tbl>
          </a:graphicData>
        </a:graphic>
      </p:graphicFrame>
      <p:graphicFrame>
        <p:nvGraphicFramePr>
          <p:cNvPr id="8" name="Tableau 7"/>
          <p:cNvGraphicFramePr>
            <a:graphicFrameLocks noGrp="1"/>
          </p:cNvGraphicFramePr>
          <p:nvPr>
            <p:extLst>
              <p:ext uri="{D42A27DB-BD31-4B8C-83A1-F6EECF244321}">
                <p14:modId xmlns:p14="http://schemas.microsoft.com/office/powerpoint/2010/main" val="4084163420"/>
              </p:ext>
            </p:extLst>
          </p:nvPr>
        </p:nvGraphicFramePr>
        <p:xfrm>
          <a:off x="457200" y="1788837"/>
          <a:ext cx="1277327" cy="365760"/>
        </p:xfrm>
        <a:graphic>
          <a:graphicData uri="http://schemas.openxmlformats.org/drawingml/2006/table">
            <a:tbl>
              <a:tblPr firstRow="1" bandRow="1">
                <a:tableStyleId>{D7AC3CCA-C797-4891-BE02-D94E43425B78}</a:tableStyleId>
              </a:tblPr>
              <a:tblGrid>
                <a:gridCol w="1277327">
                  <a:extLst>
                    <a:ext uri="{9D8B030D-6E8A-4147-A177-3AD203B41FA5}">
                      <a16:colId xmlns:a16="http://schemas.microsoft.com/office/drawing/2014/main" val="20000"/>
                    </a:ext>
                  </a:extLst>
                </a:gridCol>
              </a:tblGrid>
              <a:tr h="226307">
                <a:tc>
                  <a:txBody>
                    <a:bodyPr/>
                    <a:lstStyle/>
                    <a:p>
                      <a:pPr algn="ctr"/>
                      <a:r>
                        <a:rPr lang="fr-FR" dirty="0">
                          <a:latin typeface="Arial"/>
                          <a:cs typeface="Arial"/>
                        </a:rPr>
                        <a:t>Cycle 2</a:t>
                      </a:r>
                    </a:p>
                  </a:txBody>
                  <a:tcPr/>
                </a:tc>
                <a:extLst>
                  <a:ext uri="{0D108BD9-81ED-4DB2-BD59-A6C34878D82A}">
                    <a16:rowId xmlns:a16="http://schemas.microsoft.com/office/drawing/2014/main" val="10000"/>
                  </a:ext>
                </a:extLst>
              </a:tr>
            </a:tbl>
          </a:graphicData>
        </a:graphic>
      </p:graphicFrame>
      <p:graphicFrame>
        <p:nvGraphicFramePr>
          <p:cNvPr id="9" name="Tableau 8"/>
          <p:cNvGraphicFramePr>
            <a:graphicFrameLocks noGrp="1"/>
          </p:cNvGraphicFramePr>
          <p:nvPr>
            <p:extLst>
              <p:ext uri="{D42A27DB-BD31-4B8C-83A1-F6EECF244321}">
                <p14:modId xmlns:p14="http://schemas.microsoft.com/office/powerpoint/2010/main" val="4275926779"/>
              </p:ext>
            </p:extLst>
          </p:nvPr>
        </p:nvGraphicFramePr>
        <p:xfrm>
          <a:off x="2551854" y="2438881"/>
          <a:ext cx="1610491" cy="640080"/>
        </p:xfrm>
        <a:graphic>
          <a:graphicData uri="http://schemas.openxmlformats.org/drawingml/2006/table">
            <a:tbl>
              <a:tblPr firstRow="1" bandRow="1">
                <a:tableStyleId>{5C22544A-7EE6-4342-B048-85BDC9FD1C3A}</a:tableStyleId>
              </a:tblPr>
              <a:tblGrid>
                <a:gridCol w="1610491">
                  <a:extLst>
                    <a:ext uri="{9D8B030D-6E8A-4147-A177-3AD203B41FA5}">
                      <a16:colId xmlns:a16="http://schemas.microsoft.com/office/drawing/2014/main" val="20000"/>
                    </a:ext>
                  </a:extLst>
                </a:gridCol>
              </a:tblGrid>
              <a:tr h="640080">
                <a:tc>
                  <a:txBody>
                    <a:bodyPr/>
                    <a:lstStyle/>
                    <a:p>
                      <a:r>
                        <a:rPr lang="fr-FR" dirty="0"/>
                        <a:t>Interpréter</a:t>
                      </a:r>
                    </a:p>
                  </a:txBody>
                  <a:tcPr/>
                </a:tc>
                <a:extLst>
                  <a:ext uri="{0D108BD9-81ED-4DB2-BD59-A6C34878D82A}">
                    <a16:rowId xmlns:a16="http://schemas.microsoft.com/office/drawing/2014/main" val="10000"/>
                  </a:ext>
                </a:extLst>
              </a:tr>
            </a:tbl>
          </a:graphicData>
        </a:graphic>
      </p:graphicFrame>
      <p:graphicFrame>
        <p:nvGraphicFramePr>
          <p:cNvPr id="10" name="Tableau 9"/>
          <p:cNvGraphicFramePr>
            <a:graphicFrameLocks noGrp="1"/>
          </p:cNvGraphicFramePr>
          <p:nvPr>
            <p:extLst>
              <p:ext uri="{D42A27DB-BD31-4B8C-83A1-F6EECF244321}">
                <p14:modId xmlns:p14="http://schemas.microsoft.com/office/powerpoint/2010/main" val="1987640817"/>
              </p:ext>
            </p:extLst>
          </p:nvPr>
        </p:nvGraphicFramePr>
        <p:xfrm>
          <a:off x="2551854" y="3263542"/>
          <a:ext cx="1610491" cy="635451"/>
        </p:xfrm>
        <a:graphic>
          <a:graphicData uri="http://schemas.openxmlformats.org/drawingml/2006/table">
            <a:tbl>
              <a:tblPr firstRow="1" bandRow="1">
                <a:tableStyleId>{21E4AEA4-8DFA-4A89-87EB-49C32662AFE0}</a:tableStyleId>
              </a:tblPr>
              <a:tblGrid>
                <a:gridCol w="1610491">
                  <a:extLst>
                    <a:ext uri="{9D8B030D-6E8A-4147-A177-3AD203B41FA5}">
                      <a16:colId xmlns:a16="http://schemas.microsoft.com/office/drawing/2014/main" val="20000"/>
                    </a:ext>
                  </a:extLst>
                </a:gridCol>
              </a:tblGrid>
              <a:tr h="635451">
                <a:tc>
                  <a:txBody>
                    <a:bodyPr/>
                    <a:lstStyle/>
                    <a:p>
                      <a:r>
                        <a:rPr lang="fr-FR" dirty="0"/>
                        <a:t>Commenter</a:t>
                      </a:r>
                    </a:p>
                  </a:txBody>
                  <a:tcPr/>
                </a:tc>
                <a:extLst>
                  <a:ext uri="{0D108BD9-81ED-4DB2-BD59-A6C34878D82A}">
                    <a16:rowId xmlns:a16="http://schemas.microsoft.com/office/drawing/2014/main" val="10000"/>
                  </a:ext>
                </a:extLst>
              </a:tr>
            </a:tbl>
          </a:graphicData>
        </a:graphic>
      </p:graphicFrame>
      <p:graphicFrame>
        <p:nvGraphicFramePr>
          <p:cNvPr id="11" name="Tableau 10"/>
          <p:cNvGraphicFramePr>
            <a:graphicFrameLocks noGrp="1"/>
          </p:cNvGraphicFramePr>
          <p:nvPr>
            <p:extLst>
              <p:ext uri="{D42A27DB-BD31-4B8C-83A1-F6EECF244321}">
                <p14:modId xmlns:p14="http://schemas.microsoft.com/office/powerpoint/2010/main" val="305483929"/>
              </p:ext>
            </p:extLst>
          </p:nvPr>
        </p:nvGraphicFramePr>
        <p:xfrm>
          <a:off x="2551854" y="4018137"/>
          <a:ext cx="1610491" cy="640080"/>
        </p:xfrm>
        <a:graphic>
          <a:graphicData uri="http://schemas.openxmlformats.org/drawingml/2006/table">
            <a:tbl>
              <a:tblPr firstRow="1" bandRow="1">
                <a:tableStyleId>{00A15C55-8517-42AA-B614-E9B94910E393}</a:tableStyleId>
              </a:tblPr>
              <a:tblGrid>
                <a:gridCol w="1610491">
                  <a:extLst>
                    <a:ext uri="{9D8B030D-6E8A-4147-A177-3AD203B41FA5}">
                      <a16:colId xmlns:a16="http://schemas.microsoft.com/office/drawing/2014/main" val="20000"/>
                    </a:ext>
                  </a:extLst>
                </a:gridCol>
              </a:tblGrid>
              <a:tr h="640080">
                <a:tc>
                  <a:txBody>
                    <a:bodyPr/>
                    <a:lstStyle/>
                    <a:p>
                      <a:pPr algn="ctr"/>
                      <a:r>
                        <a:rPr lang="fr-FR" dirty="0"/>
                        <a:t>Créer</a:t>
                      </a:r>
                    </a:p>
                  </a:txBody>
                  <a:tcPr/>
                </a:tc>
                <a:extLst>
                  <a:ext uri="{0D108BD9-81ED-4DB2-BD59-A6C34878D82A}">
                    <a16:rowId xmlns:a16="http://schemas.microsoft.com/office/drawing/2014/main" val="10000"/>
                  </a:ext>
                </a:extLst>
              </a:tr>
            </a:tbl>
          </a:graphicData>
        </a:graphic>
      </p:graphicFrame>
      <p:graphicFrame>
        <p:nvGraphicFramePr>
          <p:cNvPr id="12" name="Tableau 11"/>
          <p:cNvGraphicFramePr>
            <a:graphicFrameLocks noGrp="1"/>
          </p:cNvGraphicFramePr>
          <p:nvPr>
            <p:extLst>
              <p:ext uri="{D42A27DB-BD31-4B8C-83A1-F6EECF244321}">
                <p14:modId xmlns:p14="http://schemas.microsoft.com/office/powerpoint/2010/main" val="2082377866"/>
              </p:ext>
            </p:extLst>
          </p:nvPr>
        </p:nvGraphicFramePr>
        <p:xfrm>
          <a:off x="2551854" y="4767714"/>
          <a:ext cx="1610491" cy="640080"/>
        </p:xfrm>
        <a:graphic>
          <a:graphicData uri="http://schemas.openxmlformats.org/drawingml/2006/table">
            <a:tbl>
              <a:tblPr firstRow="1" bandRow="1">
                <a:tableStyleId>{93296810-A885-4BE3-A3E7-6D5BEEA58F35}</a:tableStyleId>
              </a:tblPr>
              <a:tblGrid>
                <a:gridCol w="1610491">
                  <a:extLst>
                    <a:ext uri="{9D8B030D-6E8A-4147-A177-3AD203B41FA5}">
                      <a16:colId xmlns:a16="http://schemas.microsoft.com/office/drawing/2014/main" val="20000"/>
                    </a:ext>
                  </a:extLst>
                </a:gridCol>
              </a:tblGrid>
              <a:tr h="640080">
                <a:tc>
                  <a:txBody>
                    <a:bodyPr/>
                    <a:lstStyle/>
                    <a:p>
                      <a:r>
                        <a:rPr lang="fr-FR" dirty="0"/>
                        <a:t>Argumenter</a:t>
                      </a:r>
                    </a:p>
                  </a:txBody>
                  <a:tcPr/>
                </a:tc>
                <a:extLst>
                  <a:ext uri="{0D108BD9-81ED-4DB2-BD59-A6C34878D82A}">
                    <a16:rowId xmlns:a16="http://schemas.microsoft.com/office/drawing/2014/main" val="10000"/>
                  </a:ext>
                </a:extLst>
              </a:tr>
            </a:tbl>
          </a:graphicData>
        </a:graphic>
      </p:graphicFrame>
      <p:graphicFrame>
        <p:nvGraphicFramePr>
          <p:cNvPr id="13" name="Tableau 12"/>
          <p:cNvGraphicFramePr>
            <a:graphicFrameLocks noGrp="1"/>
          </p:cNvGraphicFramePr>
          <p:nvPr>
            <p:extLst>
              <p:ext uri="{D42A27DB-BD31-4B8C-83A1-F6EECF244321}">
                <p14:modId xmlns:p14="http://schemas.microsoft.com/office/powerpoint/2010/main" val="1613968690"/>
              </p:ext>
            </p:extLst>
          </p:nvPr>
        </p:nvGraphicFramePr>
        <p:xfrm>
          <a:off x="2551854" y="1788837"/>
          <a:ext cx="1610491" cy="365760"/>
        </p:xfrm>
        <a:graphic>
          <a:graphicData uri="http://schemas.openxmlformats.org/drawingml/2006/table">
            <a:tbl>
              <a:tblPr firstRow="1" bandRow="1">
                <a:tableStyleId>{D7AC3CCA-C797-4891-BE02-D94E43425B78}</a:tableStyleId>
              </a:tblPr>
              <a:tblGrid>
                <a:gridCol w="1610491">
                  <a:extLst>
                    <a:ext uri="{9D8B030D-6E8A-4147-A177-3AD203B41FA5}">
                      <a16:colId xmlns:a16="http://schemas.microsoft.com/office/drawing/2014/main" val="20000"/>
                    </a:ext>
                  </a:extLst>
                </a:gridCol>
              </a:tblGrid>
              <a:tr h="226307">
                <a:tc>
                  <a:txBody>
                    <a:bodyPr/>
                    <a:lstStyle/>
                    <a:p>
                      <a:pPr algn="ctr"/>
                      <a:r>
                        <a:rPr lang="fr-FR" dirty="0">
                          <a:latin typeface="Arial"/>
                          <a:cs typeface="Arial"/>
                        </a:rPr>
                        <a:t>Cycle 3</a:t>
                      </a:r>
                    </a:p>
                  </a:txBody>
                  <a:tcPr/>
                </a:tc>
                <a:extLst>
                  <a:ext uri="{0D108BD9-81ED-4DB2-BD59-A6C34878D82A}">
                    <a16:rowId xmlns:a16="http://schemas.microsoft.com/office/drawing/2014/main" val="10000"/>
                  </a:ext>
                </a:extLst>
              </a:tr>
            </a:tbl>
          </a:graphicData>
        </a:graphic>
      </p:graphicFrame>
      <p:sp>
        <p:nvSpPr>
          <p:cNvPr id="14" name="ZoneTexte 13"/>
          <p:cNvSpPr txBox="1"/>
          <p:nvPr/>
        </p:nvSpPr>
        <p:spPr>
          <a:xfrm>
            <a:off x="1855514" y="2238734"/>
            <a:ext cx="467696" cy="707886"/>
          </a:xfrm>
          <a:prstGeom prst="rect">
            <a:avLst/>
          </a:prstGeom>
          <a:noFill/>
        </p:spPr>
        <p:txBody>
          <a:bodyPr wrap="none" rtlCol="0">
            <a:spAutoFit/>
          </a:bodyPr>
          <a:lstStyle/>
          <a:p>
            <a:r>
              <a:rPr lang="fr-FR" sz="4000" b="1" dirty="0"/>
              <a:t>+</a:t>
            </a:r>
          </a:p>
        </p:txBody>
      </p:sp>
      <p:sp>
        <p:nvSpPr>
          <p:cNvPr id="15" name="ZoneTexte 14"/>
          <p:cNvSpPr txBox="1"/>
          <p:nvPr/>
        </p:nvSpPr>
        <p:spPr>
          <a:xfrm>
            <a:off x="1858506" y="2936771"/>
            <a:ext cx="467696" cy="707886"/>
          </a:xfrm>
          <a:prstGeom prst="rect">
            <a:avLst/>
          </a:prstGeom>
          <a:noFill/>
        </p:spPr>
        <p:txBody>
          <a:bodyPr wrap="none" rtlCol="0">
            <a:spAutoFit/>
          </a:bodyPr>
          <a:lstStyle/>
          <a:p>
            <a:r>
              <a:rPr lang="fr-FR" sz="4000" b="1" dirty="0"/>
              <a:t>+</a:t>
            </a:r>
          </a:p>
        </p:txBody>
      </p:sp>
      <p:sp>
        <p:nvSpPr>
          <p:cNvPr id="16" name="ZoneTexte 15"/>
          <p:cNvSpPr txBox="1"/>
          <p:nvPr/>
        </p:nvSpPr>
        <p:spPr>
          <a:xfrm>
            <a:off x="1858506" y="3887419"/>
            <a:ext cx="467696" cy="707886"/>
          </a:xfrm>
          <a:prstGeom prst="rect">
            <a:avLst/>
          </a:prstGeom>
          <a:noFill/>
        </p:spPr>
        <p:txBody>
          <a:bodyPr wrap="none" rtlCol="0">
            <a:spAutoFit/>
          </a:bodyPr>
          <a:lstStyle/>
          <a:p>
            <a:r>
              <a:rPr lang="fr-FR" sz="4000" b="1" dirty="0"/>
              <a:t>+</a:t>
            </a:r>
          </a:p>
        </p:txBody>
      </p:sp>
      <p:sp>
        <p:nvSpPr>
          <p:cNvPr id="17" name="ZoneTexte 16"/>
          <p:cNvSpPr txBox="1"/>
          <p:nvPr/>
        </p:nvSpPr>
        <p:spPr>
          <a:xfrm>
            <a:off x="1858506" y="4643886"/>
            <a:ext cx="467696" cy="707886"/>
          </a:xfrm>
          <a:prstGeom prst="rect">
            <a:avLst/>
          </a:prstGeom>
          <a:noFill/>
        </p:spPr>
        <p:txBody>
          <a:bodyPr wrap="none" rtlCol="0">
            <a:spAutoFit/>
          </a:bodyPr>
          <a:lstStyle/>
          <a:p>
            <a:r>
              <a:rPr lang="fr-FR" sz="4000" b="1" dirty="0"/>
              <a:t>+</a:t>
            </a:r>
          </a:p>
        </p:txBody>
      </p:sp>
      <p:graphicFrame>
        <p:nvGraphicFramePr>
          <p:cNvPr id="18" name="Tableau 17"/>
          <p:cNvGraphicFramePr>
            <a:graphicFrameLocks noGrp="1"/>
          </p:cNvGraphicFramePr>
          <p:nvPr>
            <p:extLst>
              <p:ext uri="{D42A27DB-BD31-4B8C-83A1-F6EECF244321}">
                <p14:modId xmlns:p14="http://schemas.microsoft.com/office/powerpoint/2010/main" val="4126692007"/>
              </p:ext>
            </p:extLst>
          </p:nvPr>
        </p:nvGraphicFramePr>
        <p:xfrm>
          <a:off x="5169430" y="2438881"/>
          <a:ext cx="3589386" cy="640080"/>
        </p:xfrm>
        <a:graphic>
          <a:graphicData uri="http://schemas.openxmlformats.org/drawingml/2006/table">
            <a:tbl>
              <a:tblPr firstRow="1" bandRow="1">
                <a:tableStyleId>{5C22544A-7EE6-4342-B048-85BDC9FD1C3A}</a:tableStyleId>
              </a:tblPr>
              <a:tblGrid>
                <a:gridCol w="3589386">
                  <a:extLst>
                    <a:ext uri="{9D8B030D-6E8A-4147-A177-3AD203B41FA5}">
                      <a16:colId xmlns:a16="http://schemas.microsoft.com/office/drawing/2014/main" val="20000"/>
                    </a:ext>
                  </a:extLst>
                </a:gridCol>
              </a:tblGrid>
              <a:tr h="470392">
                <a:tc>
                  <a:txBody>
                    <a:bodyPr/>
                    <a:lstStyle/>
                    <a:p>
                      <a:r>
                        <a:rPr lang="fr-FR" dirty="0"/>
                        <a:t>Réaliser des projets d’interprétation</a:t>
                      </a:r>
                      <a:r>
                        <a:rPr lang="fr-FR" baseline="0" dirty="0"/>
                        <a:t> ou de création </a:t>
                      </a:r>
                      <a:endParaRPr lang="fr-FR" dirty="0"/>
                    </a:p>
                  </a:txBody>
                  <a:tcPr/>
                </a:tc>
                <a:extLst>
                  <a:ext uri="{0D108BD9-81ED-4DB2-BD59-A6C34878D82A}">
                    <a16:rowId xmlns:a16="http://schemas.microsoft.com/office/drawing/2014/main" val="10000"/>
                  </a:ext>
                </a:extLst>
              </a:tr>
            </a:tbl>
          </a:graphicData>
        </a:graphic>
      </p:graphicFrame>
      <p:graphicFrame>
        <p:nvGraphicFramePr>
          <p:cNvPr id="19" name="Tableau 18"/>
          <p:cNvGraphicFramePr>
            <a:graphicFrameLocks noGrp="1"/>
          </p:cNvGraphicFramePr>
          <p:nvPr>
            <p:extLst>
              <p:ext uri="{D42A27DB-BD31-4B8C-83A1-F6EECF244321}">
                <p14:modId xmlns:p14="http://schemas.microsoft.com/office/powerpoint/2010/main" val="307930978"/>
              </p:ext>
            </p:extLst>
          </p:nvPr>
        </p:nvGraphicFramePr>
        <p:xfrm>
          <a:off x="5169430" y="3263542"/>
          <a:ext cx="3570710" cy="640080"/>
        </p:xfrm>
        <a:graphic>
          <a:graphicData uri="http://schemas.openxmlformats.org/drawingml/2006/table">
            <a:tbl>
              <a:tblPr firstRow="1" bandRow="1">
                <a:tableStyleId>{21E4AEA4-8DFA-4A89-87EB-49C32662AFE0}</a:tableStyleId>
              </a:tblPr>
              <a:tblGrid>
                <a:gridCol w="3570710">
                  <a:extLst>
                    <a:ext uri="{9D8B030D-6E8A-4147-A177-3AD203B41FA5}">
                      <a16:colId xmlns:a16="http://schemas.microsoft.com/office/drawing/2014/main" val="20000"/>
                    </a:ext>
                  </a:extLst>
                </a:gridCol>
              </a:tblGrid>
              <a:tr h="635451">
                <a:tc>
                  <a:txBody>
                    <a:bodyPr/>
                    <a:lstStyle/>
                    <a:p>
                      <a:r>
                        <a:rPr lang="fr-FR" dirty="0"/>
                        <a:t>Construire une culture musicale commune</a:t>
                      </a:r>
                    </a:p>
                  </a:txBody>
                  <a:tcPr/>
                </a:tc>
                <a:extLst>
                  <a:ext uri="{0D108BD9-81ED-4DB2-BD59-A6C34878D82A}">
                    <a16:rowId xmlns:a16="http://schemas.microsoft.com/office/drawing/2014/main" val="10000"/>
                  </a:ext>
                </a:extLst>
              </a:tr>
            </a:tbl>
          </a:graphicData>
        </a:graphic>
      </p:graphicFrame>
      <p:graphicFrame>
        <p:nvGraphicFramePr>
          <p:cNvPr id="20" name="Tableau 19"/>
          <p:cNvGraphicFramePr>
            <a:graphicFrameLocks noGrp="1"/>
          </p:cNvGraphicFramePr>
          <p:nvPr>
            <p:extLst>
              <p:ext uri="{D42A27DB-BD31-4B8C-83A1-F6EECF244321}">
                <p14:modId xmlns:p14="http://schemas.microsoft.com/office/powerpoint/2010/main" val="3106637337"/>
              </p:ext>
            </p:extLst>
          </p:nvPr>
        </p:nvGraphicFramePr>
        <p:xfrm>
          <a:off x="5169430" y="4018137"/>
          <a:ext cx="3570710" cy="640080"/>
        </p:xfrm>
        <a:graphic>
          <a:graphicData uri="http://schemas.openxmlformats.org/drawingml/2006/table">
            <a:tbl>
              <a:tblPr firstRow="1" bandRow="1">
                <a:tableStyleId>{00A15C55-8517-42AA-B614-E9B94910E393}</a:tableStyleId>
              </a:tblPr>
              <a:tblGrid>
                <a:gridCol w="3570710">
                  <a:extLst>
                    <a:ext uri="{9D8B030D-6E8A-4147-A177-3AD203B41FA5}">
                      <a16:colId xmlns:a16="http://schemas.microsoft.com/office/drawing/2014/main" val="20000"/>
                    </a:ext>
                  </a:extLst>
                </a:gridCol>
              </a:tblGrid>
              <a:tr h="640080">
                <a:tc>
                  <a:txBody>
                    <a:bodyPr/>
                    <a:lstStyle/>
                    <a:p>
                      <a:pPr algn="ctr"/>
                      <a:r>
                        <a:rPr lang="fr-FR" dirty="0"/>
                        <a:t>Produire</a:t>
                      </a:r>
                    </a:p>
                  </a:txBody>
                  <a:tcPr/>
                </a:tc>
                <a:extLst>
                  <a:ext uri="{0D108BD9-81ED-4DB2-BD59-A6C34878D82A}">
                    <a16:rowId xmlns:a16="http://schemas.microsoft.com/office/drawing/2014/main" val="10000"/>
                  </a:ext>
                </a:extLst>
              </a:tr>
            </a:tbl>
          </a:graphicData>
        </a:graphic>
      </p:graphicFrame>
      <p:graphicFrame>
        <p:nvGraphicFramePr>
          <p:cNvPr id="21" name="Tableau 20"/>
          <p:cNvGraphicFramePr>
            <a:graphicFrameLocks noGrp="1"/>
          </p:cNvGraphicFramePr>
          <p:nvPr>
            <p:extLst>
              <p:ext uri="{D42A27DB-BD31-4B8C-83A1-F6EECF244321}">
                <p14:modId xmlns:p14="http://schemas.microsoft.com/office/powerpoint/2010/main" val="4259129020"/>
              </p:ext>
            </p:extLst>
          </p:nvPr>
        </p:nvGraphicFramePr>
        <p:xfrm>
          <a:off x="5169430" y="4767714"/>
          <a:ext cx="3570710" cy="640080"/>
        </p:xfrm>
        <a:graphic>
          <a:graphicData uri="http://schemas.openxmlformats.org/drawingml/2006/table">
            <a:tbl>
              <a:tblPr firstRow="1" bandRow="1">
                <a:tableStyleId>{93296810-A885-4BE3-A3E7-6D5BEEA58F35}</a:tableStyleId>
              </a:tblPr>
              <a:tblGrid>
                <a:gridCol w="3570710">
                  <a:extLst>
                    <a:ext uri="{9D8B030D-6E8A-4147-A177-3AD203B41FA5}">
                      <a16:colId xmlns:a16="http://schemas.microsoft.com/office/drawing/2014/main" val="20000"/>
                    </a:ext>
                  </a:extLst>
                </a:gridCol>
              </a:tblGrid>
              <a:tr h="640080">
                <a:tc>
                  <a:txBody>
                    <a:bodyPr/>
                    <a:lstStyle/>
                    <a:p>
                      <a:pPr algn="ctr"/>
                      <a:r>
                        <a:rPr lang="fr-FR" dirty="0"/>
                        <a:t>Débattre</a:t>
                      </a:r>
                    </a:p>
                  </a:txBody>
                  <a:tcPr/>
                </a:tc>
                <a:extLst>
                  <a:ext uri="{0D108BD9-81ED-4DB2-BD59-A6C34878D82A}">
                    <a16:rowId xmlns:a16="http://schemas.microsoft.com/office/drawing/2014/main" val="10000"/>
                  </a:ext>
                </a:extLst>
              </a:tr>
            </a:tbl>
          </a:graphicData>
        </a:graphic>
      </p:graphicFrame>
      <p:graphicFrame>
        <p:nvGraphicFramePr>
          <p:cNvPr id="22" name="Tableau 21"/>
          <p:cNvGraphicFramePr>
            <a:graphicFrameLocks noGrp="1"/>
          </p:cNvGraphicFramePr>
          <p:nvPr>
            <p:extLst>
              <p:ext uri="{D42A27DB-BD31-4B8C-83A1-F6EECF244321}">
                <p14:modId xmlns:p14="http://schemas.microsoft.com/office/powerpoint/2010/main" val="52238328"/>
              </p:ext>
            </p:extLst>
          </p:nvPr>
        </p:nvGraphicFramePr>
        <p:xfrm>
          <a:off x="5169430" y="1788837"/>
          <a:ext cx="3570710" cy="365760"/>
        </p:xfrm>
        <a:graphic>
          <a:graphicData uri="http://schemas.openxmlformats.org/drawingml/2006/table">
            <a:tbl>
              <a:tblPr firstRow="1" bandRow="1">
                <a:tableStyleId>{D7AC3CCA-C797-4891-BE02-D94E43425B78}</a:tableStyleId>
              </a:tblPr>
              <a:tblGrid>
                <a:gridCol w="3570710">
                  <a:extLst>
                    <a:ext uri="{9D8B030D-6E8A-4147-A177-3AD203B41FA5}">
                      <a16:colId xmlns:a16="http://schemas.microsoft.com/office/drawing/2014/main" val="20000"/>
                    </a:ext>
                  </a:extLst>
                </a:gridCol>
              </a:tblGrid>
              <a:tr h="226307">
                <a:tc>
                  <a:txBody>
                    <a:bodyPr/>
                    <a:lstStyle/>
                    <a:p>
                      <a:pPr algn="ctr"/>
                      <a:r>
                        <a:rPr lang="fr-FR" dirty="0">
                          <a:latin typeface="Arial"/>
                          <a:cs typeface="Arial"/>
                        </a:rPr>
                        <a:t>Cycle 4</a:t>
                      </a:r>
                    </a:p>
                  </a:txBody>
                  <a:tcPr/>
                </a:tc>
                <a:extLst>
                  <a:ext uri="{0D108BD9-81ED-4DB2-BD59-A6C34878D82A}">
                    <a16:rowId xmlns:a16="http://schemas.microsoft.com/office/drawing/2014/main" val="10000"/>
                  </a:ext>
                </a:extLst>
              </a:tr>
            </a:tbl>
          </a:graphicData>
        </a:graphic>
      </p:graphicFrame>
      <p:sp>
        <p:nvSpPr>
          <p:cNvPr id="23" name="ZoneTexte 22"/>
          <p:cNvSpPr txBox="1"/>
          <p:nvPr/>
        </p:nvSpPr>
        <p:spPr>
          <a:xfrm>
            <a:off x="4372966" y="2238734"/>
            <a:ext cx="467696" cy="707886"/>
          </a:xfrm>
          <a:prstGeom prst="rect">
            <a:avLst/>
          </a:prstGeom>
          <a:noFill/>
        </p:spPr>
        <p:txBody>
          <a:bodyPr wrap="none" rtlCol="0">
            <a:spAutoFit/>
          </a:bodyPr>
          <a:lstStyle/>
          <a:p>
            <a:r>
              <a:rPr lang="fr-FR" sz="4000" b="1" dirty="0"/>
              <a:t>+</a:t>
            </a:r>
          </a:p>
        </p:txBody>
      </p:sp>
      <p:sp>
        <p:nvSpPr>
          <p:cNvPr id="24" name="ZoneTexte 23"/>
          <p:cNvSpPr txBox="1"/>
          <p:nvPr/>
        </p:nvSpPr>
        <p:spPr>
          <a:xfrm>
            <a:off x="4375958" y="2936771"/>
            <a:ext cx="467696" cy="707886"/>
          </a:xfrm>
          <a:prstGeom prst="rect">
            <a:avLst/>
          </a:prstGeom>
          <a:noFill/>
        </p:spPr>
        <p:txBody>
          <a:bodyPr wrap="none" rtlCol="0">
            <a:spAutoFit/>
          </a:bodyPr>
          <a:lstStyle/>
          <a:p>
            <a:r>
              <a:rPr lang="fr-FR" sz="4000" b="1" dirty="0"/>
              <a:t>+</a:t>
            </a:r>
          </a:p>
        </p:txBody>
      </p:sp>
      <p:sp>
        <p:nvSpPr>
          <p:cNvPr id="25" name="ZoneTexte 24"/>
          <p:cNvSpPr txBox="1"/>
          <p:nvPr/>
        </p:nvSpPr>
        <p:spPr>
          <a:xfrm>
            <a:off x="4375958" y="3887419"/>
            <a:ext cx="467696" cy="707886"/>
          </a:xfrm>
          <a:prstGeom prst="rect">
            <a:avLst/>
          </a:prstGeom>
          <a:noFill/>
        </p:spPr>
        <p:txBody>
          <a:bodyPr wrap="none" rtlCol="0">
            <a:spAutoFit/>
          </a:bodyPr>
          <a:lstStyle/>
          <a:p>
            <a:r>
              <a:rPr lang="fr-FR" sz="4000" b="1" dirty="0"/>
              <a:t>+</a:t>
            </a:r>
          </a:p>
        </p:txBody>
      </p:sp>
      <p:sp>
        <p:nvSpPr>
          <p:cNvPr id="26" name="ZoneTexte 25"/>
          <p:cNvSpPr txBox="1"/>
          <p:nvPr/>
        </p:nvSpPr>
        <p:spPr>
          <a:xfrm>
            <a:off x="4375958" y="4643886"/>
            <a:ext cx="467696" cy="707886"/>
          </a:xfrm>
          <a:prstGeom prst="rect">
            <a:avLst/>
          </a:prstGeom>
          <a:noFill/>
        </p:spPr>
        <p:txBody>
          <a:bodyPr wrap="none" rtlCol="0">
            <a:spAutoFit/>
          </a:bodyPr>
          <a:lstStyle/>
          <a:p>
            <a:r>
              <a:rPr lang="fr-FR" sz="4000" b="1" dirty="0"/>
              <a:t>+</a:t>
            </a:r>
          </a:p>
        </p:txBody>
      </p:sp>
    </p:spTree>
    <p:extLst>
      <p:ext uri="{BB962C8B-B14F-4D97-AF65-F5344CB8AC3E}">
        <p14:creationId xmlns:p14="http://schemas.microsoft.com/office/powerpoint/2010/main" val="17741251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749300"/>
            <a:ext cx="8229600" cy="736600"/>
          </a:xfrm>
        </p:spPr>
        <p:txBody>
          <a:bodyPr>
            <a:normAutofit/>
          </a:bodyPr>
          <a:lstStyle/>
          <a:p>
            <a:r>
              <a:rPr lang="fr-FR" dirty="0"/>
              <a:t>Une organisation par compétences</a:t>
            </a:r>
          </a:p>
        </p:txBody>
      </p:sp>
      <p:sp>
        <p:nvSpPr>
          <p:cNvPr id="2" name="Espace réservé du contenu 1"/>
          <p:cNvSpPr>
            <a:spLocks noGrp="1"/>
          </p:cNvSpPr>
          <p:nvPr>
            <p:ph idx="1"/>
          </p:nvPr>
        </p:nvSpPr>
        <p:spPr>
          <a:xfrm>
            <a:off x="388938" y="1752584"/>
            <a:ext cx="8686800" cy="1727168"/>
          </a:xfrm>
        </p:spPr>
        <p:txBody>
          <a:bodyPr>
            <a:normAutofit/>
          </a:bodyPr>
          <a:lstStyle/>
          <a:p>
            <a:r>
              <a:rPr lang="fr-FR" sz="1600" dirty="0"/>
              <a:t>"La compétence est la mobilisation ou l'activation de plusieurs savoirs, dans une situation et un contexte données". Guy LE BOTERF, 1995</a:t>
            </a:r>
            <a:r>
              <a:rPr lang="fr-FR" sz="1600" i="1" dirty="0"/>
              <a:t>, De la compétence, essai sur un attracteur étrange</a:t>
            </a:r>
            <a:r>
              <a:rPr lang="fr-FR" sz="1600" dirty="0"/>
              <a:t>, Paris, Ed. d’organisations, 1995.</a:t>
            </a:r>
          </a:p>
          <a:p>
            <a:pPr marL="0" indent="0">
              <a:buNone/>
            </a:pPr>
            <a:endParaRPr lang="fr-FR" sz="1600" dirty="0"/>
          </a:p>
          <a:p>
            <a:r>
              <a:rPr lang="fr-FR" sz="1600" dirty="0"/>
              <a:t>Plusieurs savoirs et savoir-faire combinés: théoriques, procéduraux, expérientiels, sociaux, cognitifs</a:t>
            </a:r>
          </a:p>
          <a:p>
            <a:pPr marL="0" indent="0">
              <a:buNone/>
            </a:pPr>
            <a:endParaRPr lang="fr-FR" sz="1600" dirty="0"/>
          </a:p>
          <a:p>
            <a:pPr marL="0" indent="0">
              <a:buNone/>
            </a:pPr>
            <a:endParaRPr lang="fr-FR" sz="1800" dirty="0"/>
          </a:p>
          <a:p>
            <a:endParaRPr lang="fr-FR" sz="1800" dirty="0"/>
          </a:p>
          <a:p>
            <a:endParaRPr lang="fr-FR" sz="1800" dirty="0"/>
          </a:p>
          <a:p>
            <a:endParaRPr lang="fr-FR" sz="1800" dirty="0"/>
          </a:p>
          <a:p>
            <a:endParaRPr lang="fr-FR" sz="1800" dirty="0"/>
          </a:p>
          <a:p>
            <a:pPr marL="0" indent="0">
              <a:buNone/>
            </a:pPr>
            <a:endParaRPr lang="fr-FR" sz="1800" dirty="0"/>
          </a:p>
        </p:txBody>
      </p:sp>
    </p:spTree>
    <p:extLst>
      <p:ext uri="{BB962C8B-B14F-4D97-AF65-F5344CB8AC3E}">
        <p14:creationId xmlns:p14="http://schemas.microsoft.com/office/powerpoint/2010/main" val="5949446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52400"/>
            <a:ext cx="8229600" cy="609600"/>
          </a:xfrm>
        </p:spPr>
        <p:txBody>
          <a:bodyPr>
            <a:normAutofit/>
          </a:bodyPr>
          <a:lstStyle/>
          <a:p>
            <a:r>
              <a:rPr lang="fr-FR" dirty="0"/>
              <a:t>Une organisation par compétences</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44288"/>
            <a:ext cx="3771900" cy="4021404"/>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graphicFrame>
        <p:nvGraphicFramePr>
          <p:cNvPr id="5" name="Tableau 4"/>
          <p:cNvGraphicFramePr>
            <a:graphicFrameLocks noGrp="1"/>
          </p:cNvGraphicFramePr>
          <p:nvPr>
            <p:extLst>
              <p:ext uri="{D42A27DB-BD31-4B8C-83A1-F6EECF244321}">
                <p14:modId xmlns:p14="http://schemas.microsoft.com/office/powerpoint/2010/main" val="776741632"/>
              </p:ext>
            </p:extLst>
          </p:nvPr>
        </p:nvGraphicFramePr>
        <p:xfrm>
          <a:off x="1549209" y="1006803"/>
          <a:ext cx="1333691" cy="365760"/>
        </p:xfrm>
        <a:graphic>
          <a:graphicData uri="http://schemas.openxmlformats.org/drawingml/2006/table">
            <a:tbl>
              <a:tblPr firstRow="1" bandRow="1">
                <a:tableStyleId>{D7AC3CCA-C797-4891-BE02-D94E43425B78}</a:tableStyleId>
              </a:tblPr>
              <a:tblGrid>
                <a:gridCol w="1333691">
                  <a:extLst>
                    <a:ext uri="{9D8B030D-6E8A-4147-A177-3AD203B41FA5}">
                      <a16:colId xmlns:a16="http://schemas.microsoft.com/office/drawing/2014/main" val="20000"/>
                    </a:ext>
                  </a:extLst>
                </a:gridCol>
              </a:tblGrid>
              <a:tr h="226307">
                <a:tc>
                  <a:txBody>
                    <a:bodyPr/>
                    <a:lstStyle/>
                    <a:p>
                      <a:pPr algn="ctr"/>
                      <a:r>
                        <a:rPr lang="fr-FR" dirty="0">
                          <a:latin typeface="Arial"/>
                          <a:cs typeface="Arial"/>
                        </a:rPr>
                        <a:t>Cycle 3</a:t>
                      </a:r>
                    </a:p>
                  </a:txBody>
                  <a:tcPr/>
                </a:tc>
                <a:extLst>
                  <a:ext uri="{0D108BD9-81ED-4DB2-BD59-A6C34878D82A}">
                    <a16:rowId xmlns:a16="http://schemas.microsoft.com/office/drawing/2014/main" val="10000"/>
                  </a:ext>
                </a:extLst>
              </a:tr>
            </a:tbl>
          </a:graphicData>
        </a:graphic>
      </p:graphicFrame>
      <p:graphicFrame>
        <p:nvGraphicFramePr>
          <p:cNvPr id="6" name="Tableau 5"/>
          <p:cNvGraphicFramePr>
            <a:graphicFrameLocks noGrp="1"/>
          </p:cNvGraphicFramePr>
          <p:nvPr>
            <p:extLst>
              <p:ext uri="{D42A27DB-BD31-4B8C-83A1-F6EECF244321}">
                <p14:modId xmlns:p14="http://schemas.microsoft.com/office/powerpoint/2010/main" val="1955858388"/>
              </p:ext>
            </p:extLst>
          </p:nvPr>
        </p:nvGraphicFramePr>
        <p:xfrm>
          <a:off x="5600700" y="1006803"/>
          <a:ext cx="1397000" cy="365760"/>
        </p:xfrm>
        <a:graphic>
          <a:graphicData uri="http://schemas.openxmlformats.org/drawingml/2006/table">
            <a:tbl>
              <a:tblPr firstRow="1" bandRow="1">
                <a:tableStyleId>{D7AC3CCA-C797-4891-BE02-D94E43425B78}</a:tableStyleId>
              </a:tblPr>
              <a:tblGrid>
                <a:gridCol w="1397000">
                  <a:extLst>
                    <a:ext uri="{9D8B030D-6E8A-4147-A177-3AD203B41FA5}">
                      <a16:colId xmlns:a16="http://schemas.microsoft.com/office/drawing/2014/main" val="20000"/>
                    </a:ext>
                  </a:extLst>
                </a:gridCol>
              </a:tblGrid>
              <a:tr h="226307">
                <a:tc>
                  <a:txBody>
                    <a:bodyPr/>
                    <a:lstStyle/>
                    <a:p>
                      <a:pPr algn="ctr"/>
                      <a:r>
                        <a:rPr lang="fr-FR" dirty="0">
                          <a:latin typeface="Arial"/>
                          <a:cs typeface="Arial"/>
                        </a:rPr>
                        <a:t>Cycle 4</a:t>
                      </a:r>
                    </a:p>
                  </a:txBody>
                  <a:tcPr/>
                </a:tc>
                <a:extLst>
                  <a:ext uri="{0D108BD9-81ED-4DB2-BD59-A6C34878D82A}">
                    <a16:rowId xmlns:a16="http://schemas.microsoft.com/office/drawing/2014/main" val="10000"/>
                  </a:ext>
                </a:extLst>
              </a:tr>
            </a:tbl>
          </a:graphicData>
        </a:graphic>
      </p:graphicFrame>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0239" y="1544288"/>
            <a:ext cx="4119274" cy="511196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751594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270000" y="152400"/>
            <a:ext cx="6883400" cy="495300"/>
          </a:xfrm>
        </p:spPr>
        <p:txBody>
          <a:bodyPr>
            <a:normAutofit fontScale="90000"/>
          </a:bodyPr>
          <a:lstStyle/>
          <a:p>
            <a:r>
              <a:rPr lang="fr-FR" sz="2000" dirty="0"/>
              <a:t>Les attendus de fin de cycle 3 et les compétences opérationnelles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038" y="647700"/>
            <a:ext cx="4779962" cy="5965344"/>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597355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1839" y="97954"/>
            <a:ext cx="4386261" cy="638539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260160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7638" y="165101"/>
            <a:ext cx="6004344" cy="64389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100779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485900" y="254000"/>
            <a:ext cx="6197600" cy="406400"/>
          </a:xfrm>
        </p:spPr>
        <p:txBody>
          <a:bodyPr>
            <a:normAutofit fontScale="90000"/>
          </a:bodyPr>
          <a:lstStyle/>
          <a:p>
            <a:r>
              <a:rPr lang="fr-FR" sz="2000" dirty="0"/>
              <a:t>Les attendus de fin de cycle 4 et les compétences opérationnelles</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9038" y="1041400"/>
            <a:ext cx="3896090" cy="540702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388834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2038" y="333932"/>
            <a:ext cx="4449762" cy="6270068"/>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5967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38" y="187325"/>
            <a:ext cx="6119812" cy="635317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912694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28241" y="599294"/>
            <a:ext cx="5465172" cy="562755"/>
          </a:xfrm>
        </p:spPr>
        <p:txBody>
          <a:bodyPr>
            <a:normAutofit fontScale="90000"/>
          </a:bodyPr>
          <a:lstStyle/>
          <a:p>
            <a:r>
              <a:rPr lang="fr-FR" sz="2800" dirty="0"/>
              <a:t>Travailler en interdisciplinarité</a:t>
            </a:r>
          </a:p>
        </p:txBody>
      </p:sp>
      <p:sp>
        <p:nvSpPr>
          <p:cNvPr id="5" name="ZoneTexte 4"/>
          <p:cNvSpPr txBox="1"/>
          <p:nvPr/>
        </p:nvSpPr>
        <p:spPr>
          <a:xfrm>
            <a:off x="731263" y="1392947"/>
            <a:ext cx="7744031" cy="2308324"/>
          </a:xfrm>
          <a:prstGeom prst="rect">
            <a:avLst/>
          </a:prstGeom>
          <a:noFill/>
        </p:spPr>
        <p:txBody>
          <a:bodyPr wrap="square" rtlCol="0">
            <a:spAutoFit/>
          </a:bodyPr>
          <a:lstStyle/>
          <a:p>
            <a:pPr marL="285750" indent="-285750">
              <a:buFont typeface="Arial"/>
              <a:buChar char="•"/>
            </a:pPr>
            <a:r>
              <a:rPr lang="fr-FR" dirty="0"/>
              <a:t>Travailler en collaboration avec d’autres disciplines</a:t>
            </a:r>
          </a:p>
          <a:p>
            <a:r>
              <a:rPr lang="fr-FR" dirty="0"/>
              <a:t>	- Programme de lettres modernes en 6</a:t>
            </a:r>
            <a:r>
              <a:rPr lang="fr-FR" baseline="30000" dirty="0"/>
              <a:t>ème</a:t>
            </a:r>
            <a:r>
              <a:rPr lang="fr-FR" dirty="0"/>
              <a:t>: le conte et sa structure, la fable, 	   l’Odyssée, les épopées,</a:t>
            </a:r>
          </a:p>
          <a:p>
            <a:r>
              <a:rPr lang="fr-FR" dirty="0"/>
              <a:t>	- Programme d’Histoire 6</a:t>
            </a:r>
            <a:r>
              <a:rPr lang="fr-FR" baseline="30000" dirty="0"/>
              <a:t>ème</a:t>
            </a:r>
            <a:r>
              <a:rPr lang="fr-FR" dirty="0"/>
              <a:t>: La Méditerranée antique, L’empire Romain</a:t>
            </a:r>
          </a:p>
          <a:p>
            <a:r>
              <a:rPr lang="fr-FR" dirty="0"/>
              <a:t>	- Programme d’Histoire 4</a:t>
            </a:r>
            <a:r>
              <a:rPr lang="fr-FR" baseline="30000" dirty="0"/>
              <a:t>ème</a:t>
            </a:r>
            <a:r>
              <a:rPr lang="fr-FR" dirty="0"/>
              <a:t>: Le XVIIIème siècle, la France au XIXème siècle</a:t>
            </a:r>
          </a:p>
          <a:p>
            <a:endParaRPr lang="fr-FR" dirty="0"/>
          </a:p>
          <a:p>
            <a:pPr marL="285750" indent="-285750">
              <a:buFont typeface="Arial"/>
              <a:buChar char="•"/>
            </a:pPr>
            <a:r>
              <a:rPr lang="fr-FR" dirty="0"/>
              <a:t> Les enseignements pratiques interdisciplinaires (EPI) en cycle 4</a:t>
            </a:r>
          </a:p>
        </p:txBody>
      </p:sp>
      <p:pic>
        <p:nvPicPr>
          <p:cNvPr id="4" name="Image 3" descr="Capture d’écran 2023-09-06 à 02.22.1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263" y="3701271"/>
            <a:ext cx="7797800" cy="2857500"/>
          </a:xfrm>
          <a:prstGeom prst="rect">
            <a:avLst/>
          </a:prstGeom>
        </p:spPr>
      </p:pic>
    </p:spTree>
    <p:extLst>
      <p:ext uri="{BB962C8B-B14F-4D97-AF65-F5344CB8AC3E}">
        <p14:creationId xmlns:p14="http://schemas.microsoft.com/office/powerpoint/2010/main" val="280534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884278" y="147842"/>
            <a:ext cx="4080907" cy="1219200"/>
          </a:xfrm>
        </p:spPr>
        <p:txBody>
          <a:bodyPr/>
          <a:lstStyle/>
          <a:p>
            <a:r>
              <a:rPr lang="fr-FR" dirty="0"/>
              <a:t>Exemples d’EPI</a:t>
            </a: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3242" y="1742951"/>
            <a:ext cx="7461681" cy="410730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2742367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298130" y="204918"/>
            <a:ext cx="4367914" cy="470021"/>
          </a:xfrm>
        </p:spPr>
        <p:txBody>
          <a:bodyPr>
            <a:normAutofit fontScale="90000"/>
          </a:bodyPr>
          <a:lstStyle/>
          <a:p>
            <a:r>
              <a:rPr lang="fr-FR" dirty="0"/>
              <a:t>L’Histoire des Arts</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170" y="1855605"/>
            <a:ext cx="7996692" cy="200504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7"/>
          <p:cNvSpPr/>
          <p:nvPr/>
        </p:nvSpPr>
        <p:spPr>
          <a:xfrm>
            <a:off x="469170" y="1092443"/>
            <a:ext cx="7996692" cy="3804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t>ATTENDUS EN FIN DE CYCLE 3</a:t>
            </a:r>
          </a:p>
        </p:txBody>
      </p:sp>
      <p:sp>
        <p:nvSpPr>
          <p:cNvPr id="9" name="Rectangle 8"/>
          <p:cNvSpPr/>
          <p:nvPr/>
        </p:nvSpPr>
        <p:spPr>
          <a:xfrm>
            <a:off x="440141" y="3966368"/>
            <a:ext cx="7996692" cy="3804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t>ATTENDUS EN FIN DE CYCLE 4</a:t>
            </a:r>
          </a:p>
        </p:txBody>
      </p:sp>
      <p:pic>
        <p:nvPicPr>
          <p:cNvPr id="10"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2063"/>
          <a:stretch/>
        </p:blipFill>
        <p:spPr bwMode="auto">
          <a:xfrm>
            <a:off x="442394" y="4502115"/>
            <a:ext cx="8020176" cy="138947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13499124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52400"/>
            <a:ext cx="8019641" cy="689466"/>
          </a:xfrm>
        </p:spPr>
        <p:txBody>
          <a:bodyPr>
            <a:normAutofit/>
          </a:bodyPr>
          <a:lstStyle/>
          <a:p>
            <a:pPr algn="ctr"/>
            <a:r>
              <a:rPr lang="fr-FR" dirty="0" err="1"/>
              <a:t>InTerdisciplinarité</a:t>
            </a:r>
            <a:r>
              <a:rPr lang="fr-FR" dirty="0"/>
              <a:t> et D.N.B.</a:t>
            </a:r>
          </a:p>
        </p:txBody>
      </p:sp>
      <p:sp>
        <p:nvSpPr>
          <p:cNvPr id="4" name="Espace réservé du contenu 2"/>
          <p:cNvSpPr>
            <a:spLocks noGrp="1"/>
          </p:cNvSpPr>
          <p:nvPr>
            <p:ph idx="1"/>
          </p:nvPr>
        </p:nvSpPr>
        <p:spPr>
          <a:xfrm>
            <a:off x="845718" y="1600200"/>
            <a:ext cx="7238875" cy="2350726"/>
          </a:xfrm>
        </p:spPr>
        <p:txBody>
          <a:bodyPr/>
          <a:lstStyle/>
          <a:p>
            <a:endParaRPr lang="fr-FR" b="1" dirty="0"/>
          </a:p>
          <a:p>
            <a:pPr>
              <a:buFont typeface="Arial"/>
              <a:buChar char="•"/>
            </a:pPr>
            <a:r>
              <a:rPr lang="fr-FR" b="1" dirty="0"/>
              <a:t>Oral de 15 minutes</a:t>
            </a:r>
            <a:r>
              <a:rPr lang="fr-FR" dirty="0"/>
              <a:t> (10 minutes d'exposé et 5 minutes de questions) noté sur 100 points. </a:t>
            </a:r>
          </a:p>
          <a:p>
            <a:pPr>
              <a:buFont typeface="Arial"/>
              <a:buChar char="•"/>
            </a:pPr>
            <a:r>
              <a:rPr lang="fr-FR" dirty="0"/>
              <a:t>Au cours de cette épreuve, l’élève présentera un projet de son choix, mené dans le cadre</a:t>
            </a:r>
            <a:r>
              <a:rPr lang="fr-FR" b="1" dirty="0"/>
              <a:t> d'un EPI ou d'un des parcours éducatifs (parcours Avenir, parcours citoyen, parcours éducatif de santé, parcours d’éducation artistique et culturelle)</a:t>
            </a:r>
            <a:endParaRPr lang="fr-FR" dirty="0"/>
          </a:p>
        </p:txBody>
      </p:sp>
      <p:sp>
        <p:nvSpPr>
          <p:cNvPr id="5" name="Rectangle 4"/>
          <p:cNvSpPr/>
          <p:nvPr/>
        </p:nvSpPr>
        <p:spPr>
          <a:xfrm>
            <a:off x="457200" y="884991"/>
            <a:ext cx="8019642"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t>E.P.I ou PARCOURS… </a:t>
            </a:r>
          </a:p>
        </p:txBody>
      </p:sp>
    </p:spTree>
    <p:extLst>
      <p:ext uri="{BB962C8B-B14F-4D97-AF65-F5344CB8AC3E}">
        <p14:creationId xmlns:p14="http://schemas.microsoft.com/office/powerpoint/2010/main" val="32299788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La chorale dans le programme: </a:t>
            </a:r>
          </a:p>
        </p:txBody>
      </p:sp>
      <p:sp>
        <p:nvSpPr>
          <p:cNvPr id="4" name="Espace réservé du contenu 2"/>
          <p:cNvSpPr>
            <a:spLocks noGrp="1"/>
          </p:cNvSpPr>
          <p:nvPr>
            <p:ph idx="1"/>
          </p:nvPr>
        </p:nvSpPr>
        <p:spPr>
          <a:xfrm>
            <a:off x="107504" y="1371600"/>
            <a:ext cx="8726107" cy="5297760"/>
          </a:xfrm>
        </p:spPr>
        <p:txBody>
          <a:bodyPr>
            <a:normAutofit fontScale="55000" lnSpcReduction="20000"/>
          </a:bodyPr>
          <a:lstStyle/>
          <a:p>
            <a:pPr marL="137160" indent="0" algn="just">
              <a:buNone/>
            </a:pPr>
            <a:r>
              <a:rPr lang="fr-FR" sz="3500" dirty="0"/>
              <a:t>« Un enseignement de chant choral est proposé complémentairement dans chaque établissement aux élèves désireux d'approfondir leur engagement vocal et de pratiquer la musique dans un cadre collectif visant un projet de concert ou de spectacle. Cet enseignement est </a:t>
            </a:r>
            <a:r>
              <a:rPr lang="fr-FR" sz="3500" dirty="0" err="1"/>
              <a:t>interniveaux</a:t>
            </a:r>
            <a:r>
              <a:rPr lang="fr-FR" sz="3500" dirty="0"/>
              <a:t> et </a:t>
            </a:r>
            <a:r>
              <a:rPr lang="fr-FR" sz="3500" dirty="0" err="1"/>
              <a:t>intercycles</a:t>
            </a:r>
            <a:r>
              <a:rPr lang="fr-FR" sz="3500" dirty="0"/>
              <a:t> ; il accueille tous les volontaires sans aucun prérequis. </a:t>
            </a:r>
          </a:p>
          <a:p>
            <a:pPr marL="137160" indent="0" algn="just">
              <a:buNone/>
            </a:pPr>
            <a:r>
              <a:rPr lang="fr-FR" sz="3500" dirty="0"/>
              <a:t>La chorale participe fréquemment à des projets fédérateurs réunissant plusieurs collèges, des lycées et des écoles. Elle amène à travailler avec des musiciens professionnels (chanteurs solistes, instrumentistes) et à se produire sur des scènes du spectacle vivant.</a:t>
            </a:r>
          </a:p>
          <a:p>
            <a:pPr marL="137160" indent="0" algn="just">
              <a:buNone/>
            </a:pPr>
            <a:r>
              <a:rPr lang="fr-FR" sz="3500" dirty="0"/>
              <a:t>Elle profite ainsi pleinement du partenariat avec les artistes, les structures culturelles et les collectivités territoriales.</a:t>
            </a:r>
          </a:p>
          <a:p>
            <a:pPr marL="137160" indent="0" algn="just">
              <a:buNone/>
            </a:pPr>
            <a:r>
              <a:rPr lang="fr-FR" sz="3500" dirty="0"/>
              <a:t>Croisant fréquemment d'autres expressions artistiques (danse, théâtre, cinéma, etc.), associant volontiers plusieurs disciplines enseignées, les projets réalisés ouvrent des perspectives éducatives nouvelles, originales et particulièrement motivantes contribuant à la réussite des élèves. »</a:t>
            </a:r>
          </a:p>
          <a:p>
            <a:endParaRPr lang="fr-FR" dirty="0"/>
          </a:p>
          <a:p>
            <a:pPr marL="137160" indent="0">
              <a:buNone/>
            </a:pPr>
            <a:r>
              <a:rPr lang="fr-FR" dirty="0"/>
              <a:t>Préambule du programme éducation musicale pour le cycle 4 – Bulletin officiel spécial n°11 du 26 novembre 2015 	</a:t>
            </a:r>
          </a:p>
          <a:p>
            <a:pPr marL="137160" indent="0" algn="just">
              <a:buNone/>
            </a:pPr>
            <a:endParaRPr lang="fr-FR" dirty="0"/>
          </a:p>
        </p:txBody>
      </p:sp>
    </p:spTree>
    <p:extLst>
      <p:ext uri="{BB962C8B-B14F-4D97-AF65-F5344CB8AC3E}">
        <p14:creationId xmlns:p14="http://schemas.microsoft.com/office/powerpoint/2010/main" val="22438805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a:t>Construire une séquence (à partir d’un diagnostic initial)</a:t>
            </a:r>
          </a:p>
        </p:txBody>
      </p:sp>
      <p:pic>
        <p:nvPicPr>
          <p:cNvPr id="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0319"/>
          <a:stretch/>
        </p:blipFill>
        <p:spPr bwMode="auto">
          <a:xfrm>
            <a:off x="850240" y="1564580"/>
            <a:ext cx="7355456" cy="477082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7241438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52400"/>
            <a:ext cx="8229600" cy="482682"/>
          </a:xfrm>
        </p:spPr>
        <p:txBody>
          <a:bodyPr>
            <a:normAutofit/>
          </a:bodyPr>
          <a:lstStyle/>
          <a:p>
            <a:pPr algn="ctr"/>
            <a:r>
              <a:rPr lang="fr-FR" sz="2400" dirty="0"/>
              <a:t>Exemple de progression annuelle</a:t>
            </a:r>
          </a:p>
        </p:txBody>
      </p:sp>
      <p:pic>
        <p:nvPicPr>
          <p:cNvPr id="5" name="Image 4" descr="Progression_pluriannuelle_1.jpg"/>
          <p:cNvPicPr>
            <a:picLocks noChangeAspect="1"/>
          </p:cNvPicPr>
          <p:nvPr/>
        </p:nvPicPr>
        <p:blipFill>
          <a:blip r:embed="rId2">
            <a:extLst>
              <a:ext uri="{BEBA8EAE-BF5A-486C-A8C5-ECC9F3942E4B}">
                <a14:imgProps xmlns:a14="http://schemas.microsoft.com/office/drawing/2010/main">
                  <a14:imgLayer r:embed="rId3">
                    <a14:imgEffect>
                      <a14:backgroundRemoval t="10896" b="92527" l="2500" r="98185"/>
                    </a14:imgEffect>
                  </a14:imgLayer>
                </a14:imgProps>
              </a:ext>
              <a:ext uri="{28A0092B-C50C-407E-A947-70E740481C1C}">
                <a14:useLocalDpi xmlns:a14="http://schemas.microsoft.com/office/drawing/2010/main" val="0"/>
              </a:ext>
            </a:extLst>
          </a:blip>
          <a:stretch>
            <a:fillRect/>
          </a:stretch>
        </p:blipFill>
        <p:spPr>
          <a:xfrm>
            <a:off x="0" y="211692"/>
            <a:ext cx="9144000" cy="6463481"/>
          </a:xfrm>
          <a:prstGeom prst="rect">
            <a:avLst/>
          </a:prstGeom>
        </p:spPr>
      </p:pic>
    </p:spTree>
    <p:extLst>
      <p:ext uri="{BB962C8B-B14F-4D97-AF65-F5344CB8AC3E}">
        <p14:creationId xmlns:p14="http://schemas.microsoft.com/office/powerpoint/2010/main" val="7558653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Progression_pluriannuelle_2.jpg"/>
          <p:cNvPicPr>
            <a:picLocks noChangeAspect="1"/>
          </p:cNvPicPr>
          <p:nvPr/>
        </p:nvPicPr>
        <p:blipFill>
          <a:blip r:embed="rId2">
            <a:extLst>
              <a:ext uri="{BEBA8EAE-BF5A-486C-A8C5-ECC9F3942E4B}">
                <a14:imgProps xmlns:a14="http://schemas.microsoft.com/office/drawing/2010/main">
                  <a14:imgLayer r:embed="rId3">
                    <a14:imgEffect>
                      <a14:backgroundRemoval t="3195" b="83400" l="2500" r="98226">
                        <a14:backgroundMark x1="15444" y1="48488" x2="15444" y2="48488"/>
                        <a14:backgroundMark x1="48629" y1="41928" x2="48226" y2="17912"/>
                      </a14:backgroundRemoval>
                    </a14:imgEffect>
                  </a14:imgLayer>
                </a14:imgProps>
              </a:ext>
              <a:ext uri="{28A0092B-C50C-407E-A947-70E740481C1C}">
                <a14:useLocalDpi xmlns:a14="http://schemas.microsoft.com/office/drawing/2010/main" val="0"/>
              </a:ext>
            </a:extLst>
          </a:blip>
          <a:stretch>
            <a:fillRect/>
          </a:stretch>
        </p:blipFill>
        <p:spPr>
          <a:xfrm>
            <a:off x="0" y="394519"/>
            <a:ext cx="9144000" cy="6463481"/>
          </a:xfrm>
          <a:prstGeom prst="rect">
            <a:avLst/>
          </a:prstGeom>
        </p:spPr>
      </p:pic>
    </p:spTree>
    <p:extLst>
      <p:ext uri="{BB962C8B-B14F-4D97-AF65-F5344CB8AC3E}">
        <p14:creationId xmlns:p14="http://schemas.microsoft.com/office/powerpoint/2010/main" val="341186696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Angles.thmx</Template>
  <TotalTime>9646</TotalTime>
  <Words>1596</Words>
  <Application>Microsoft Macintosh PowerPoint</Application>
  <PresentationFormat>Affichage à l'écran (4:3)</PresentationFormat>
  <Paragraphs>254</Paragraphs>
  <Slides>38</Slides>
  <Notes>0</Notes>
  <HiddenSlides>0</HiddenSlides>
  <MMClips>6</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38</vt:i4>
      </vt:variant>
    </vt:vector>
  </HeadingPairs>
  <TitlesOfParts>
    <vt:vector size="45" baseType="lpstr">
      <vt:lpstr>Arial</vt:lpstr>
      <vt:lpstr>Franklin Gothic Book</vt:lpstr>
      <vt:lpstr>Franklin Gothic Medium</vt:lpstr>
      <vt:lpstr>Mangal</vt:lpstr>
      <vt:lpstr>Tunga</vt:lpstr>
      <vt:lpstr>Wingdings</vt:lpstr>
      <vt:lpstr>Angles</vt:lpstr>
      <vt:lpstr>Programmes officiels et mise en œuvre</vt:lpstr>
      <vt:lpstr>Eighteen Hammers</vt:lpstr>
      <vt:lpstr>Baga giné</vt:lpstr>
      <vt:lpstr>La transmission de la musique au collège:  quelques principes</vt:lpstr>
      <vt:lpstr>Quelles sont les activités  à notre disposition?</vt:lpstr>
      <vt:lpstr>Quelles sont les activités  à notre disposition?</vt:lpstr>
      <vt:lpstr>Les ingrédients d’une séquence</vt:lpstr>
      <vt:lpstr>Exemple D’activité de crÉation Joseph haydn: il mondo della luna</vt:lpstr>
      <vt:lpstr>Exemple d’Appropriation en classe  Joseph Haydn : 3ème mouvement du concerto en Ré m pour violoncelle</vt:lpstr>
      <vt:lpstr>Créer un texte qui permette de chanter le thème</vt:lpstr>
      <vt:lpstr>Créer un texte qui permette de chanter le thème</vt:lpstr>
      <vt:lpstr>Proposer une pratique instrumentale (accompagnement du thème)</vt:lpstr>
      <vt:lpstr>Pour présenter la problématique aux élèves, prévoir une accroche</vt:lpstr>
      <vt:lpstr>Prévoir un scénario pédagogique</vt:lpstr>
      <vt:lpstr>Scénario pédagogique envisageable</vt:lpstr>
      <vt:lpstr>Écoutes comparées</vt:lpstr>
      <vt:lpstr>Le récitatif </vt:lpstr>
      <vt:lpstr>Les textes officiels utiles pour enseigner l’éducation musicale  au collège</vt:lpstr>
      <vt:lpstr>Le socle commun de compétences</vt:lpstr>
      <vt:lpstr>Contribution de l’EM au socle commun</vt:lpstr>
      <vt:lpstr>Quatre champs de compétences</vt:lpstr>
      <vt:lpstr>Une pédagogie « spiralaire »</vt:lpstr>
      <vt:lpstr>Une organisation par compétences</vt:lpstr>
      <vt:lpstr>Une organisation par compétences</vt:lpstr>
      <vt:lpstr>Les attendus de fin de cycle 3 et les compétences opérationnelles</vt:lpstr>
      <vt:lpstr>Présentation PowerPoint</vt:lpstr>
      <vt:lpstr>Présentation PowerPoint</vt:lpstr>
      <vt:lpstr>Les attendus de fin de cycle 4 et les compétences opérationnelles</vt:lpstr>
      <vt:lpstr>Présentation PowerPoint</vt:lpstr>
      <vt:lpstr>Présentation PowerPoint</vt:lpstr>
      <vt:lpstr>Travailler en interdisciplinarité</vt:lpstr>
      <vt:lpstr>Exemples d’EPI</vt:lpstr>
      <vt:lpstr>L’Histoire des Arts</vt:lpstr>
      <vt:lpstr>InTerdisciplinarité et D.N.B.</vt:lpstr>
      <vt:lpstr>La chorale dans le programme: </vt:lpstr>
      <vt:lpstr>Construire une séquence (à partir d’un diagnostic initial)</vt:lpstr>
      <vt:lpstr>Exemple de progression annuelle</vt:lpstr>
      <vt:lpstr>Présentation PowerPoint</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textes officiels utiles pour enseigner l’éducation musicale au collège</dc:title>
  <dc:creator>ESPE Paris</dc:creator>
  <cp:lastModifiedBy>Benoit Faucher</cp:lastModifiedBy>
  <cp:revision>78</cp:revision>
  <dcterms:created xsi:type="dcterms:W3CDTF">2019-09-02T05:44:12Z</dcterms:created>
  <dcterms:modified xsi:type="dcterms:W3CDTF">2025-09-04T08:31:54Z</dcterms:modified>
</cp:coreProperties>
</file>