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mp4" ContentType="video/unknown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7" r:id="rId4"/>
    <p:sldId id="269" r:id="rId5"/>
    <p:sldId id="259" r:id="rId6"/>
    <p:sldId id="265" r:id="rId7"/>
    <p:sldId id="260" r:id="rId8"/>
    <p:sldId id="271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3" d="100"/>
          <a:sy n="103" d="100"/>
        </p:scale>
        <p:origin x="-28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12/09/24</a:t>
            </a:fld>
            <a:endParaRPr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12/09/24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12/09/24</a:t>
            </a:fld>
            <a:endParaRPr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12/09/24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12/09/24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12/09/24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12/09/24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12/09/24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Faire glisser l'image vers l'espace réservé ou cliquer sur l'icône pour l'ajouter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12/09/24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12/09/24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12/09/24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12/09/24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Méthodologie de </a:t>
            </a:r>
            <a:r>
              <a:rPr lang="fr-FR" smtClean="0"/>
              <a:t>la séquence</a:t>
            </a:r>
            <a:br>
              <a:rPr lang="fr-FR" smtClean="0"/>
            </a:b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524098" y="3446636"/>
            <a:ext cx="841768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2000" dirty="0" smtClean="0"/>
              <a:t>Pratique musicale</a:t>
            </a:r>
          </a:p>
          <a:p>
            <a:pPr marL="285750" indent="-285750">
              <a:buFont typeface="Arial"/>
              <a:buChar char="•"/>
            </a:pPr>
            <a:r>
              <a:rPr lang="fr-FR" sz="2000" dirty="0" smtClean="0"/>
              <a:t>Méthodologie de construction de la séquence</a:t>
            </a:r>
          </a:p>
          <a:p>
            <a:pPr marL="285750" indent="-285750">
              <a:buFont typeface="Arial"/>
              <a:buChar char="•"/>
            </a:pPr>
            <a:r>
              <a:rPr lang="fr-FR" sz="2000" dirty="0" smtClean="0"/>
              <a:t>Une proposition: « La musique peut-elle représenter le mouvement? »</a:t>
            </a: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894063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35513"/>
          </a:xfrm>
        </p:spPr>
        <p:txBody>
          <a:bodyPr>
            <a:normAutofit fontScale="90000"/>
          </a:bodyPr>
          <a:lstStyle/>
          <a:p>
            <a:r>
              <a:rPr lang="fr-FR" sz="3200" dirty="0" smtClean="0"/>
              <a:t>Le moteur à explosion </a:t>
            </a:r>
            <a:r>
              <a:rPr lang="mr-IN" sz="3200" dirty="0" smtClean="0"/>
              <a:t>–</a:t>
            </a:r>
            <a:r>
              <a:rPr lang="fr-FR" sz="3200" dirty="0" smtClean="0"/>
              <a:t> Chanson plus </a:t>
            </a:r>
            <a:r>
              <a:rPr lang="fr-FR" sz="3200" dirty="0" err="1" smtClean="0"/>
              <a:t>bifluorée</a:t>
            </a:r>
            <a:endParaRPr lang="fr-FR" sz="3200" dirty="0"/>
          </a:p>
        </p:txBody>
      </p:sp>
      <p:sp>
        <p:nvSpPr>
          <p:cNvPr id="4" name="ZoneTexte 3"/>
          <p:cNvSpPr txBox="1"/>
          <p:nvPr/>
        </p:nvSpPr>
        <p:spPr>
          <a:xfrm>
            <a:off x="282213" y="1211100"/>
            <a:ext cx="4503651" cy="618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1- Quel </a:t>
            </a:r>
            <a:r>
              <a:rPr lang="fr-FR" dirty="0"/>
              <a:t>est le principe du moteur à explosion</a:t>
            </a:r>
            <a:br>
              <a:rPr lang="fr-FR" dirty="0"/>
            </a:br>
            <a:r>
              <a:rPr lang="fr-FR" dirty="0"/>
              <a:t>L'énergie thermique</a:t>
            </a:r>
            <a:br>
              <a:rPr lang="fr-FR" dirty="0"/>
            </a:br>
            <a:r>
              <a:rPr lang="fr-FR" dirty="0"/>
              <a:t>Produite par combustion</a:t>
            </a:r>
            <a:br>
              <a:rPr lang="fr-FR" dirty="0"/>
            </a:br>
            <a:r>
              <a:rPr lang="fr-FR" dirty="0"/>
              <a:t>Quelle est sa dynamique</a:t>
            </a:r>
            <a:br>
              <a:rPr lang="fr-FR" dirty="0"/>
            </a:br>
            <a:r>
              <a:rPr lang="fr-FR" dirty="0"/>
              <a:t>Et ses multiples fonctions</a:t>
            </a:r>
            <a:br>
              <a:rPr lang="fr-FR" dirty="0"/>
            </a:br>
            <a:r>
              <a:rPr lang="fr-FR" dirty="0"/>
              <a:t>Voyons le principe du moteur à explosion</a:t>
            </a:r>
            <a:br>
              <a:rPr lang="fr-FR" dirty="0"/>
            </a:br>
            <a:endParaRPr lang="fr-FR" dirty="0"/>
          </a:p>
          <a:p>
            <a:r>
              <a:rPr lang="fr-FR" dirty="0" smtClean="0"/>
              <a:t>2- La </a:t>
            </a:r>
            <a:r>
              <a:rPr lang="fr-FR" dirty="0"/>
              <a:t>soupape d'admission s'ouvre,</a:t>
            </a:r>
            <a:br>
              <a:rPr lang="fr-FR" dirty="0"/>
            </a:br>
            <a:r>
              <a:rPr lang="fr-FR" dirty="0"/>
              <a:t>Le piston aspirant ainsi le carburant</a:t>
            </a:r>
            <a:br>
              <a:rPr lang="fr-FR" dirty="0"/>
            </a:br>
            <a:r>
              <a:rPr lang="fr-FR" dirty="0"/>
              <a:t>Le piston comprime</a:t>
            </a:r>
            <a:br>
              <a:rPr lang="fr-FR" dirty="0"/>
            </a:br>
            <a:r>
              <a:rPr lang="fr-FR" dirty="0"/>
              <a:t>En remontant le carburant,</a:t>
            </a:r>
            <a:br>
              <a:rPr lang="fr-FR" dirty="0"/>
            </a:br>
            <a:r>
              <a:rPr lang="fr-FR" dirty="0"/>
              <a:t>Ensuite a lieu le troisième temps</a:t>
            </a:r>
          </a:p>
          <a:p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3- Les </a:t>
            </a:r>
            <a:r>
              <a:rPr lang="fr-FR" dirty="0"/>
              <a:t>soupapes étant fermées</a:t>
            </a:r>
            <a:br>
              <a:rPr lang="fr-FR" dirty="0"/>
            </a:br>
            <a:r>
              <a:rPr lang="fr-FR" dirty="0"/>
              <a:t>Le piston redescend</a:t>
            </a:r>
            <a:br>
              <a:rPr lang="fr-FR" dirty="0"/>
            </a:br>
            <a:r>
              <a:rPr lang="fr-FR" dirty="0"/>
              <a:t>Les soupapes s'ouvrent,</a:t>
            </a:r>
            <a:br>
              <a:rPr lang="fr-FR" dirty="0"/>
            </a:br>
            <a:r>
              <a:rPr lang="fr-FR" dirty="0"/>
              <a:t>Le piston pousse en montant </a:t>
            </a:r>
          </a:p>
          <a:p>
            <a:r>
              <a:rPr lang="fr-FR" dirty="0"/>
              <a:t>Et tout ce système fonctionne en utilisant</a:t>
            </a:r>
            <a:br>
              <a:rPr lang="fr-FR" dirty="0"/>
            </a:br>
            <a:r>
              <a:rPr lang="fr-FR" dirty="0"/>
              <a:t>L'énergie thermique du mélange carburant</a:t>
            </a:r>
            <a:br>
              <a:rPr lang="fr-FR" dirty="0"/>
            </a:br>
            <a:endParaRPr lang="fr-FR" dirty="0"/>
          </a:p>
          <a:p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091595" y="1211100"/>
            <a:ext cx="4052405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4- Voix </a:t>
            </a:r>
            <a:r>
              <a:rPr lang="fr-FR" i="1" dirty="0"/>
              <a:t>parlée</a:t>
            </a:r>
            <a:endParaRPr lang="fr-FR" dirty="0"/>
          </a:p>
          <a:p>
            <a:r>
              <a:rPr lang="fr-FR" i="1" dirty="0"/>
              <a:t>Aspiration, compression,</a:t>
            </a:r>
            <a:br>
              <a:rPr lang="fr-FR" i="1" dirty="0"/>
            </a:br>
            <a:r>
              <a:rPr lang="fr-FR" i="1" dirty="0"/>
              <a:t>Temps moteur, expulsion</a:t>
            </a:r>
            <a:br>
              <a:rPr lang="fr-FR" i="1" dirty="0"/>
            </a:br>
            <a:r>
              <a:rPr lang="fr-FR" i="1" dirty="0"/>
              <a:t>Sont les données de la propulsion</a:t>
            </a:r>
            <a:br>
              <a:rPr lang="fr-FR" i="1" dirty="0"/>
            </a:br>
            <a:r>
              <a:rPr lang="fr-FR" i="1" dirty="0"/>
              <a:t>Mais attention, nous ne parlons ici</a:t>
            </a:r>
            <a:br>
              <a:rPr lang="fr-FR" i="1" dirty="0"/>
            </a:br>
            <a:r>
              <a:rPr lang="fr-FR" i="1" dirty="0"/>
              <a:t>Que des types de moteurs à explosion,</a:t>
            </a:r>
            <a:br>
              <a:rPr lang="fr-FR" i="1" dirty="0"/>
            </a:br>
            <a:r>
              <a:rPr lang="fr-FR" i="1" dirty="0"/>
              <a:t>Oui !!!</a:t>
            </a:r>
            <a:endParaRPr lang="fr-FR" dirty="0"/>
          </a:p>
          <a:p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5- Quel </a:t>
            </a:r>
            <a:r>
              <a:rPr lang="fr-FR" dirty="0"/>
              <a:t>est le principe du moteur à explosion ? </a:t>
            </a:r>
            <a:br>
              <a:rPr lang="fr-FR" dirty="0"/>
            </a:br>
            <a:r>
              <a:rPr lang="fr-FR" dirty="0"/>
              <a:t>L'énergie thermique du mélange carburant</a:t>
            </a:r>
            <a:br>
              <a:rPr lang="fr-FR" dirty="0"/>
            </a:br>
            <a:r>
              <a:rPr lang="fr-FR" dirty="0"/>
              <a:t>Voilà le principe du moteur à explosion</a:t>
            </a:r>
            <a:br>
              <a:rPr lang="fr-FR" dirty="0"/>
            </a:br>
            <a:r>
              <a:rPr lang="fr-FR" dirty="0"/>
              <a:t>Qui fut à l'époque une vraie révolution </a:t>
            </a:r>
          </a:p>
          <a:p>
            <a:r>
              <a:rPr lang="fr-FR" u="sng" dirty="0"/>
              <a:t>une vraie révolution</a:t>
            </a:r>
            <a:r>
              <a:rPr lang="fr-FR" dirty="0"/>
              <a:t> (x2)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2843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dirty="0"/>
              <a:t>Le moteur à explosion </a:t>
            </a: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2200" dirty="0" smtClean="0"/>
              <a:t>Partie de </a:t>
            </a:r>
            <a:r>
              <a:rPr lang="fr-FR" sz="2200" dirty="0" err="1" smtClean="0"/>
              <a:t>boomwhakers</a:t>
            </a:r>
            <a:endParaRPr lang="fr-FR" sz="2200" dirty="0"/>
          </a:p>
        </p:txBody>
      </p:sp>
      <p:pic>
        <p:nvPicPr>
          <p:cNvPr id="5" name="Image 4" descr="Capture d’écran 2020-09-08 à 09.24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92" y="2058941"/>
            <a:ext cx="7512510" cy="338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46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35513"/>
          </a:xfrm>
        </p:spPr>
        <p:txBody>
          <a:bodyPr>
            <a:normAutofit fontScale="90000"/>
          </a:bodyPr>
          <a:lstStyle/>
          <a:p>
            <a:r>
              <a:rPr lang="fr-FR" sz="3200" dirty="0" smtClean="0"/>
              <a:t>Le moteur à explosion </a:t>
            </a:r>
            <a:r>
              <a:rPr lang="mr-IN" sz="3200" dirty="0" smtClean="0"/>
              <a:t>–</a:t>
            </a:r>
            <a:r>
              <a:rPr lang="fr-FR" sz="3200" dirty="0" smtClean="0"/>
              <a:t> Chanson plus </a:t>
            </a:r>
            <a:r>
              <a:rPr lang="fr-FR" sz="3200" dirty="0" err="1" smtClean="0"/>
              <a:t>bifluorée</a:t>
            </a:r>
            <a:endParaRPr lang="fr-FR" sz="3200" dirty="0"/>
          </a:p>
        </p:txBody>
      </p:sp>
      <p:pic>
        <p:nvPicPr>
          <p:cNvPr id="2" name="CHANSON PLUS BIFLUORÉE LE MOTEUR A EXPLOSION CLIP_360P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8800" y="1277902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98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Méthodologie de construction de séquence</a:t>
            </a:r>
            <a:endParaRPr lang="fr-FR" dirty="0"/>
          </a:p>
        </p:txBody>
      </p:sp>
      <p:pic>
        <p:nvPicPr>
          <p:cNvPr id="4" name="Image 3" descr="construction de séquence -extrait doc d'accompagnemen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93" y="1961301"/>
            <a:ext cx="6954379" cy="415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37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Méthodologie de construction de séquence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sz="2800" dirty="0" smtClean="0"/>
              <a:t>Définir les compétences à travailler</a:t>
            </a:r>
          </a:p>
          <a:p>
            <a:r>
              <a:rPr lang="fr-FR" sz="2800" dirty="0" smtClean="0"/>
              <a:t>"</a:t>
            </a:r>
            <a:r>
              <a:rPr lang="fr-FR" sz="2800" dirty="0"/>
              <a:t>La compétence est la mobilisation ou l'activation de plusieurs savoirs, dans une situation et un contexte données". Guy LE BOTERF, 1995</a:t>
            </a:r>
            <a:r>
              <a:rPr lang="fr-FR" sz="2800" i="1" dirty="0"/>
              <a:t>, De la compétence, essai sur un attracteur étrange</a:t>
            </a:r>
            <a:r>
              <a:rPr lang="fr-FR" sz="2800" dirty="0"/>
              <a:t>, Paris, Ed. d’organisations, 1995.</a:t>
            </a:r>
          </a:p>
          <a:p>
            <a:pPr marL="0" indent="0">
              <a:buNone/>
            </a:pPr>
            <a:endParaRPr lang="fr-FR" sz="2800" dirty="0"/>
          </a:p>
          <a:p>
            <a:r>
              <a:rPr lang="fr-FR" sz="2800" dirty="0"/>
              <a:t>Plusieurs savoirs et savoir-faire combinés: théoriques, procéduraux, expérientiels, sociaux, cognitifs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1254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Méthodologie de construction de séquence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34400" cy="4572000"/>
          </a:xfrm>
        </p:spPr>
        <p:txBody>
          <a:bodyPr/>
          <a:lstStyle/>
          <a:p>
            <a:pPr marL="0" indent="0" algn="ctr">
              <a:buNone/>
            </a:pPr>
            <a:r>
              <a:rPr lang="fr-FR" sz="2400" b="1" dirty="0" smtClean="0"/>
              <a:t>Phase de préparation</a:t>
            </a:r>
            <a:endParaRPr lang="fr-FR" sz="2400" b="1" dirty="0"/>
          </a:p>
          <a:p>
            <a:pPr marL="514350" indent="-514350">
              <a:buFont typeface="+mj-lt"/>
              <a:buAutoNum type="arabicPeriod"/>
            </a:pPr>
            <a:r>
              <a:rPr lang="fr-FR" sz="2000" dirty="0" smtClean="0"/>
              <a:t>Quel niveau?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000" dirty="0" smtClean="0"/>
              <a:t>Trouver un sujet(problématique) </a:t>
            </a:r>
            <a:r>
              <a:rPr lang="mr-IN" sz="2000" dirty="0" smtClean="0"/>
              <a:t>–</a:t>
            </a:r>
            <a:r>
              <a:rPr lang="fr-FR" sz="2000" dirty="0" smtClean="0"/>
              <a:t> catégories de sujets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000" dirty="0" smtClean="0"/>
              <a:t>Pour chaque sujet, plusieurs composantes (compétences)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000" dirty="0" smtClean="0"/>
              <a:t>Trouver des écoutes, un projet musical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000" dirty="0" smtClean="0"/>
              <a:t>Trouver un « starter », une accroche</a:t>
            </a:r>
          </a:p>
          <a:p>
            <a:pPr marL="0" indent="0">
              <a:buNone/>
            </a:pPr>
            <a:endParaRPr lang="fr-FR" sz="2000" dirty="0"/>
          </a:p>
          <a:p>
            <a:pPr marL="0" indent="0" algn="ctr">
              <a:buNone/>
            </a:pPr>
            <a:r>
              <a:rPr lang="fr-FR" sz="2400" b="1" dirty="0" smtClean="0"/>
              <a:t>Phase de mise en œuvre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000" dirty="0" smtClean="0"/>
              <a:t>Planification (un scénario)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000" dirty="0" smtClean="0"/>
              <a:t>Préparation d’un document élève (place de l’écrit)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000" dirty="0" smtClean="0"/>
              <a:t>Préparation d’un </a:t>
            </a:r>
            <a:r>
              <a:rPr lang="fr-FR" sz="2000" dirty="0" err="1" smtClean="0"/>
              <a:t>powerpoint</a:t>
            </a:r>
            <a:r>
              <a:rPr lang="fr-FR" sz="2000" dirty="0" smtClean="0"/>
              <a:t> en relation</a:t>
            </a:r>
          </a:p>
          <a:p>
            <a:pPr marL="457200" indent="-457200">
              <a:buFont typeface="+mj-lt"/>
              <a:buAutoNum type="arabicPeriod"/>
            </a:pPr>
            <a:endParaRPr lang="fr-FR" sz="2000" dirty="0" smtClean="0"/>
          </a:p>
          <a:p>
            <a:pPr marL="514350" indent="-514350"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0324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333478"/>
            <a:ext cx="8229600" cy="4572000"/>
          </a:xfrm>
        </p:spPr>
        <p:txBody>
          <a:bodyPr>
            <a:normAutofit fontScale="85000" lnSpcReduction="10000"/>
          </a:bodyPr>
          <a:lstStyle/>
          <a:p>
            <a:r>
              <a:rPr lang="fr-FR" sz="1800" b="1" dirty="0" smtClean="0"/>
              <a:t>Titre:</a:t>
            </a:r>
            <a:r>
              <a:rPr lang="fr-FR" sz="1800" dirty="0" smtClean="0"/>
              <a:t> Le dialogue musical</a:t>
            </a:r>
          </a:p>
          <a:p>
            <a:r>
              <a:rPr lang="fr-FR" sz="1800" b="1" dirty="0" smtClean="0"/>
              <a:t>Problématique:</a:t>
            </a:r>
            <a:r>
              <a:rPr lang="fr-FR" sz="1800" dirty="0" smtClean="0"/>
              <a:t> Le dialogue peut-il être mis en musique</a:t>
            </a:r>
            <a:r>
              <a:rPr lang="fr-FR" sz="1800" dirty="0" smtClean="0"/>
              <a:t>?</a:t>
            </a:r>
          </a:p>
          <a:p>
            <a:endParaRPr lang="fr-FR" sz="1800" dirty="0" smtClean="0"/>
          </a:p>
          <a:p>
            <a:r>
              <a:rPr lang="fr-FR" sz="1800" b="1" dirty="0" smtClean="0"/>
              <a:t>Scénario:</a:t>
            </a:r>
          </a:p>
          <a:p>
            <a:pPr>
              <a:buFontTx/>
              <a:buChar char="-"/>
            </a:pPr>
            <a:r>
              <a:rPr lang="fr-FR" sz="1800" b="1" dirty="0" smtClean="0"/>
              <a:t>Découverte </a:t>
            </a:r>
            <a:r>
              <a:rPr lang="fr-FR" sz="1800" b="1" dirty="0"/>
              <a:t>de la notion de dialogue en musique (hypothèses) + Comment des instruments peuvent ils se concerter? (le dialogue non-verbal) (2 séances</a:t>
            </a:r>
            <a:r>
              <a:rPr lang="fr-FR" sz="1800" b="1" dirty="0" smtClean="0"/>
              <a:t>)</a:t>
            </a:r>
          </a:p>
          <a:p>
            <a:pPr>
              <a:buFontTx/>
              <a:buChar char="-"/>
            </a:pPr>
            <a:endParaRPr lang="fr-FR" sz="1800" dirty="0"/>
          </a:p>
          <a:p>
            <a:pPr>
              <a:buFont typeface="Wingdings" charset="2"/>
              <a:buChar char="ü"/>
            </a:pPr>
            <a:r>
              <a:rPr lang="fr-FR" sz="1800" dirty="0" smtClean="0"/>
              <a:t>Séance n°1 </a:t>
            </a:r>
            <a:r>
              <a:rPr lang="fr-FR" sz="1800" dirty="0" smtClean="0"/>
              <a:t>présentation </a:t>
            </a:r>
            <a:r>
              <a:rPr lang="fr-FR" sz="1800" dirty="0" smtClean="0"/>
              <a:t>+ début concerto</a:t>
            </a:r>
          </a:p>
          <a:p>
            <a:pPr>
              <a:buFont typeface="Wingdings" charset="2"/>
              <a:buChar char="ü"/>
            </a:pPr>
            <a:r>
              <a:rPr lang="fr-FR" sz="1800" dirty="0" smtClean="0"/>
              <a:t>Séance n°2 concerto + forme </a:t>
            </a:r>
            <a:r>
              <a:rPr lang="fr-FR" sz="1800" dirty="0" smtClean="0"/>
              <a:t>rondo</a:t>
            </a:r>
          </a:p>
          <a:p>
            <a:pPr>
              <a:buFont typeface="Wingdings" charset="2"/>
              <a:buChar char="ü"/>
            </a:pPr>
            <a:endParaRPr lang="fr-FR" sz="1800" dirty="0"/>
          </a:p>
          <a:p>
            <a:pPr>
              <a:buFontTx/>
              <a:buChar char="-"/>
            </a:pPr>
            <a:r>
              <a:rPr lang="fr-FR" sz="1800" b="1" dirty="0" smtClean="0"/>
              <a:t>Comment </a:t>
            </a:r>
            <a:r>
              <a:rPr lang="fr-FR" sz="1800" b="1" dirty="0"/>
              <a:t>le dialogue vocal peut il être mis en musique? (3 séances) </a:t>
            </a:r>
            <a:endParaRPr lang="fr-FR" sz="1800" b="1" dirty="0" smtClean="0"/>
          </a:p>
          <a:p>
            <a:pPr>
              <a:buFontTx/>
              <a:buChar char="-"/>
            </a:pPr>
            <a:endParaRPr lang="fr-FR" sz="1800" dirty="0"/>
          </a:p>
          <a:p>
            <a:pPr>
              <a:buFont typeface="Wingdings" charset="2"/>
              <a:buChar char="ü"/>
            </a:pPr>
            <a:r>
              <a:rPr lang="fr-FR" sz="1800" dirty="0"/>
              <a:t>Séance n°3 chant </a:t>
            </a:r>
            <a:r>
              <a:rPr lang="fr-FR" sz="1800" dirty="0" err="1"/>
              <a:t>responsorial+chant</a:t>
            </a:r>
            <a:r>
              <a:rPr lang="fr-FR" sz="1800" dirty="0"/>
              <a:t> antiphonique, </a:t>
            </a:r>
          </a:p>
          <a:p>
            <a:pPr>
              <a:buFont typeface="Wingdings" charset="2"/>
              <a:buChar char="ü"/>
            </a:pPr>
            <a:r>
              <a:rPr lang="fr-FR" sz="1800" dirty="0"/>
              <a:t>Séance n°4 évaluation </a:t>
            </a:r>
            <a:r>
              <a:rPr lang="fr-FR" sz="1800" dirty="0" err="1"/>
              <a:t>formative+</a:t>
            </a:r>
            <a:r>
              <a:rPr lang="fr-FR" sz="1800" dirty="0" err="1" smtClean="0"/>
              <a:t>écoutes</a:t>
            </a:r>
            <a:r>
              <a:rPr lang="fr-FR" sz="1800" dirty="0" smtClean="0"/>
              <a:t> comparées </a:t>
            </a:r>
            <a:r>
              <a:rPr lang="fr-FR" sz="1800" dirty="0"/>
              <a:t>(Ray Charles/Monteverdi)</a:t>
            </a:r>
          </a:p>
          <a:p>
            <a:pPr>
              <a:buFont typeface="Wingdings" charset="2"/>
              <a:buChar char="ü"/>
            </a:pPr>
            <a:r>
              <a:rPr lang="fr-FR" sz="1800" dirty="0"/>
              <a:t>Séance n°5 Le récitatif (</a:t>
            </a:r>
            <a:r>
              <a:rPr lang="fr-FR" sz="1800" dirty="0" err="1"/>
              <a:t>découverte+</a:t>
            </a:r>
            <a:r>
              <a:rPr lang="fr-FR" sz="1800" dirty="0" err="1" smtClean="0"/>
              <a:t>création</a:t>
            </a:r>
            <a:r>
              <a:rPr lang="fr-FR" sz="1800" dirty="0"/>
              <a:t> </a:t>
            </a:r>
            <a:r>
              <a:rPr lang="fr-FR" sz="1800" dirty="0" smtClean="0"/>
              <a:t>autour d’</a:t>
            </a:r>
            <a:r>
              <a:rPr lang="fr-FR" sz="1800" i="1" dirty="0" smtClean="0"/>
              <a:t>Il </a:t>
            </a:r>
            <a:r>
              <a:rPr lang="fr-FR" sz="1800" i="1" dirty="0" err="1" smtClean="0"/>
              <a:t>mondo</a:t>
            </a:r>
            <a:r>
              <a:rPr lang="fr-FR" sz="1800" i="1" dirty="0" smtClean="0"/>
              <a:t> </a:t>
            </a:r>
            <a:r>
              <a:rPr lang="fr-FR" sz="1800" i="1" dirty="0" err="1" smtClean="0"/>
              <a:t>della</a:t>
            </a:r>
            <a:r>
              <a:rPr lang="fr-FR" sz="1800" i="1" dirty="0" smtClean="0"/>
              <a:t> </a:t>
            </a:r>
            <a:r>
              <a:rPr lang="fr-FR" sz="1800" i="1" dirty="0" err="1" smtClean="0"/>
              <a:t>luna</a:t>
            </a:r>
            <a:r>
              <a:rPr lang="fr-FR" sz="1800" i="1" dirty="0" smtClean="0"/>
              <a:t> </a:t>
            </a:r>
            <a:r>
              <a:rPr lang="fr-FR" sz="1800" dirty="0" smtClean="0"/>
              <a:t>de Haydn)</a:t>
            </a:r>
            <a:endParaRPr lang="fr-FR" sz="1800" dirty="0"/>
          </a:p>
          <a:p>
            <a:r>
              <a:rPr lang="fr-FR" sz="1800" dirty="0"/>
              <a:t>- A vous de dialoguer en musique (1 séance</a:t>
            </a:r>
            <a:r>
              <a:rPr lang="fr-FR" sz="1800" dirty="0" smtClean="0"/>
              <a:t>)</a:t>
            </a:r>
          </a:p>
          <a:p>
            <a:endParaRPr lang="fr-FR" sz="1800" dirty="0"/>
          </a:p>
          <a:p>
            <a:pPr>
              <a:buFont typeface="Wingdings" charset="2"/>
              <a:buChar char="ü"/>
            </a:pPr>
            <a:r>
              <a:rPr lang="fr-FR" sz="1800" b="1" dirty="0"/>
              <a:t>Séance n°6 </a:t>
            </a:r>
            <a:r>
              <a:rPr lang="fr-FR" sz="1800" b="1" dirty="0" smtClean="0"/>
              <a:t>É</a:t>
            </a:r>
            <a:r>
              <a:rPr lang="fr-FR" sz="1800" b="1" dirty="0" smtClean="0"/>
              <a:t>valuation</a:t>
            </a:r>
            <a:endParaRPr lang="fr-FR" sz="1800" b="1" dirty="0"/>
          </a:p>
          <a:p>
            <a:endParaRPr lang="fr-FR" sz="1800" dirty="0" smtClean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47299"/>
          </a:xfrm>
        </p:spPr>
        <p:txBody>
          <a:bodyPr>
            <a:normAutofit/>
          </a:bodyPr>
          <a:lstStyle/>
          <a:p>
            <a:r>
              <a:rPr lang="fr-FR" sz="3200" dirty="0" smtClean="0"/>
              <a:t>Exemple de scénario pédagogique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2727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Phase de préparation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Trouver un sujet</a:t>
            </a:r>
          </a:p>
          <a:p>
            <a:pPr lvl="1">
              <a:buFont typeface="Wingdings" charset="2"/>
              <a:buChar char="Ø"/>
            </a:pPr>
            <a:r>
              <a:rPr lang="fr-FR" sz="1800" dirty="0" smtClean="0">
                <a:solidFill>
                  <a:srgbClr val="000000"/>
                </a:solidFill>
              </a:rPr>
              <a:t>Eviter les sujets trop fermés (une époque, un style, un genre)</a:t>
            </a:r>
          </a:p>
          <a:p>
            <a:pPr marL="274320" lvl="1" indent="0">
              <a:buNone/>
            </a:pPr>
            <a:endParaRPr lang="fr-FR" sz="1800" dirty="0" smtClean="0">
              <a:solidFill>
                <a:srgbClr val="000000"/>
              </a:solidFill>
            </a:endParaRPr>
          </a:p>
          <a:p>
            <a:pPr lvl="1">
              <a:buFont typeface="Wingdings" charset="2"/>
              <a:buChar char="Ø"/>
            </a:pPr>
            <a:r>
              <a:rPr lang="fr-FR" sz="1800" dirty="0" smtClean="0">
                <a:solidFill>
                  <a:srgbClr val="000000"/>
                </a:solidFill>
              </a:rPr>
              <a:t>Privilégier les sujets qui fassent en sorte que les œuvres de style et d’époque différents se rencontrent en considérant:</a:t>
            </a:r>
          </a:p>
          <a:p>
            <a:pPr lvl="1">
              <a:buFont typeface="Wingdings" charset="2"/>
              <a:buChar char="Ø"/>
            </a:pPr>
            <a:endParaRPr lang="fr-FR" sz="1800" dirty="0" smtClean="0"/>
          </a:p>
          <a:p>
            <a:pPr lvl="2">
              <a:buFont typeface="Wingdings" charset="2"/>
              <a:buChar char="Ø"/>
            </a:pPr>
            <a:r>
              <a:rPr lang="fr-FR" sz="1400" dirty="0" smtClean="0"/>
              <a:t>L’organisation de la musique: le dialogue, répétition/variation, pulsé/non-pulsé</a:t>
            </a:r>
          </a:p>
          <a:p>
            <a:pPr lvl="2">
              <a:buFont typeface="Wingdings" charset="2"/>
              <a:buChar char="Ø"/>
            </a:pPr>
            <a:r>
              <a:rPr lang="fr-FR" sz="1400" dirty="0" smtClean="0"/>
              <a:t>La formation: </a:t>
            </a:r>
            <a:r>
              <a:rPr lang="fr-FR" sz="1400" dirty="0"/>
              <a:t>les instruments de l’orchestre, la musique vocale (« la voix dans tous ses états », « la voix est elle un instrument ? ») </a:t>
            </a:r>
            <a:endParaRPr lang="fr-FR" sz="1400" dirty="0" smtClean="0"/>
          </a:p>
          <a:p>
            <a:pPr lvl="2">
              <a:buFont typeface="Wingdings" charset="2"/>
              <a:buChar char="Ø"/>
            </a:pPr>
            <a:r>
              <a:rPr lang="fr-FR" sz="1400" dirty="0"/>
              <a:t>L</a:t>
            </a:r>
            <a:r>
              <a:rPr lang="fr-FR" sz="1400" dirty="0" smtClean="0"/>
              <a:t>e rôle de la musique: </a:t>
            </a:r>
            <a:r>
              <a:rPr lang="fr-FR" sz="1400" dirty="0"/>
              <a:t>comment la musique peut-elle raconter une histoire ? (opéra, musique de ballet), la musique de film, « musique et histoire, trace sonore </a:t>
            </a:r>
            <a:r>
              <a:rPr lang="fr-FR" sz="1400" dirty="0" smtClean="0"/>
              <a:t>»</a:t>
            </a:r>
          </a:p>
          <a:p>
            <a:pPr lvl="2">
              <a:buFont typeface="Wingdings" charset="2"/>
              <a:buChar char="Ø"/>
            </a:pPr>
            <a:r>
              <a:rPr lang="fr-FR" sz="1400" dirty="0"/>
              <a:t>C</a:t>
            </a:r>
            <a:r>
              <a:rPr lang="fr-FR" sz="1400" dirty="0" smtClean="0"/>
              <a:t>e </a:t>
            </a:r>
            <a:r>
              <a:rPr lang="fr-FR" sz="1400" dirty="0"/>
              <a:t>qu’évoque la musique : l’eau comme source d’inspiration, le mouvement (la musique, ça bouge), la musique et le cosmos, « peut-on imiter les animaux en musique ? </a:t>
            </a:r>
            <a:r>
              <a:rPr lang="fr-FR" sz="1400" dirty="0" smtClean="0"/>
              <a:t>»</a:t>
            </a:r>
          </a:p>
          <a:p>
            <a:pPr lvl="2">
              <a:buFont typeface="Wingdings" charset="2"/>
              <a:buChar char="Ø"/>
            </a:pPr>
            <a:r>
              <a:rPr lang="fr-FR" sz="1400" dirty="0" smtClean="0"/>
              <a:t>La manière de produire de la musique: </a:t>
            </a:r>
            <a:r>
              <a:rPr lang="fr-FR" sz="1400" dirty="0"/>
              <a:t>« Quel son !? » « matière, objet, outil, Instrument? </a:t>
            </a:r>
            <a:r>
              <a:rPr lang="fr-FR" sz="1400" dirty="0" smtClean="0"/>
              <a:t>»</a:t>
            </a:r>
          </a:p>
          <a:p>
            <a:pPr lvl="2">
              <a:buFont typeface="Wingdings" charset="2"/>
              <a:buChar char="Ø"/>
            </a:pPr>
            <a:r>
              <a:rPr lang="fr-FR" sz="1400" dirty="0" smtClean="0"/>
              <a:t>Une entrée culturelle: </a:t>
            </a:r>
            <a:r>
              <a:rPr lang="fr-FR" sz="1400" dirty="0"/>
              <a:t>la musique afro-américaine, la musique </a:t>
            </a:r>
            <a:r>
              <a:rPr lang="fr-FR" sz="1400" dirty="0" smtClean="0"/>
              <a:t>d’Amérique </a:t>
            </a:r>
            <a:r>
              <a:rPr lang="fr-FR" sz="1400" dirty="0"/>
              <a:t>latine </a:t>
            </a:r>
            <a:endParaRPr lang="fr-FR" sz="1400" dirty="0" smtClean="0"/>
          </a:p>
          <a:p>
            <a:pPr lvl="2">
              <a:buFont typeface="Wingdings" charset="2"/>
              <a:buChar char="Ø"/>
            </a:pPr>
            <a:endParaRPr lang="fr-FR" sz="1400" dirty="0"/>
          </a:p>
          <a:p>
            <a:pPr lvl="2">
              <a:buFont typeface="Wingdings" charset="2"/>
              <a:buChar char="Ø"/>
            </a:pPr>
            <a:endParaRPr lang="fr-FR" sz="1400" dirty="0" smtClean="0"/>
          </a:p>
          <a:p>
            <a:pPr lvl="2">
              <a:buFont typeface="Wingdings" charset="2"/>
              <a:buChar char="Ø"/>
            </a:pPr>
            <a:endParaRPr lang="fr-FR" sz="1400" dirty="0"/>
          </a:p>
          <a:p>
            <a:pPr lvl="2">
              <a:buFont typeface="Wingdings" charset="2"/>
              <a:buChar char="Ø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4767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Phase de préparation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sz="2000" dirty="0"/>
              <a:t>Pour chaque sujet </a:t>
            </a:r>
            <a:r>
              <a:rPr lang="fr-FR" sz="2000" dirty="0" smtClean="0"/>
              <a:t>déterminer les différentes composantes parmi lesquelles on choisira les compétences à travailler</a:t>
            </a:r>
            <a:r>
              <a:rPr lang="fr-FR" sz="2000" dirty="0"/>
              <a:t> (connaissances et savoir-faire)</a:t>
            </a:r>
            <a:r>
              <a:rPr lang="fr-FR" sz="2000" dirty="0" smtClean="0"/>
              <a:t>:</a:t>
            </a:r>
          </a:p>
          <a:p>
            <a:pPr marL="0" indent="0">
              <a:buNone/>
            </a:pPr>
            <a:endParaRPr lang="fr-FR" sz="2000" dirty="0" smtClean="0"/>
          </a:p>
          <a:p>
            <a:pPr lvl="1">
              <a:buFont typeface="Wingdings" charset="2"/>
              <a:buChar char="Ø"/>
            </a:pPr>
            <a:r>
              <a:rPr lang="fr-FR" sz="1500" dirty="0">
                <a:solidFill>
                  <a:schemeClr val="tx1"/>
                </a:solidFill>
              </a:rPr>
              <a:t>quelles notions seront étudiées (quelles notions : prérequis, nouvelles)</a:t>
            </a:r>
          </a:p>
          <a:p>
            <a:pPr lvl="1">
              <a:buFont typeface="Wingdings" charset="2"/>
              <a:buChar char="Ø"/>
            </a:pPr>
            <a:r>
              <a:rPr lang="fr-FR" sz="1500" dirty="0" smtClean="0">
                <a:solidFill>
                  <a:schemeClr val="tx1"/>
                </a:solidFill>
              </a:rPr>
              <a:t>quelles </a:t>
            </a:r>
            <a:r>
              <a:rPr lang="fr-FR" sz="1500" dirty="0">
                <a:solidFill>
                  <a:schemeClr val="tx1"/>
                </a:solidFill>
              </a:rPr>
              <a:t>pratiques musicales puis je mettre en place (quelles activités ? on cherche à diversifier les pratiques (vocales, PI, PC, mime…)</a:t>
            </a:r>
          </a:p>
          <a:p>
            <a:pPr lvl="1">
              <a:buFont typeface="Wingdings" charset="2"/>
              <a:buChar char="Ø"/>
            </a:pPr>
            <a:r>
              <a:rPr lang="fr-FR" sz="1500" dirty="0" smtClean="0">
                <a:solidFill>
                  <a:schemeClr val="tx1"/>
                </a:solidFill>
              </a:rPr>
              <a:t>Quel est le potentiel </a:t>
            </a:r>
            <a:r>
              <a:rPr lang="fr-FR" sz="1500" dirty="0">
                <a:solidFill>
                  <a:schemeClr val="tx1"/>
                </a:solidFill>
              </a:rPr>
              <a:t>de créativité (est ce que mes élèves vont pouvoir créer quelque chose et dans quelle mesure ?</a:t>
            </a:r>
            <a:r>
              <a:rPr lang="fr-FR" sz="1500" dirty="0" smtClean="0">
                <a:solidFill>
                  <a:schemeClr val="tx1"/>
                </a:solidFill>
              </a:rPr>
              <a:t>)</a:t>
            </a:r>
          </a:p>
          <a:p>
            <a:pPr lvl="1">
              <a:buFont typeface="Wingdings" charset="2"/>
              <a:buChar char="Ø"/>
            </a:pPr>
            <a:r>
              <a:rPr lang="fr-FR" sz="1500" dirty="0">
                <a:solidFill>
                  <a:schemeClr val="tx1"/>
                </a:solidFill>
              </a:rPr>
              <a:t>quelles sont les composantes culturelles du sujet (dans quel cadre temporel et géographique se situe-t-on ?</a:t>
            </a:r>
            <a:r>
              <a:rPr lang="fr-FR" sz="1500" dirty="0" smtClean="0">
                <a:solidFill>
                  <a:schemeClr val="tx1"/>
                </a:solidFill>
              </a:rPr>
              <a:t>)</a:t>
            </a:r>
            <a:endParaRPr lang="fr-FR" sz="1500" dirty="0">
              <a:solidFill>
                <a:schemeClr val="tx1"/>
              </a:solidFill>
            </a:endParaRPr>
          </a:p>
          <a:p>
            <a:pPr lvl="1">
              <a:buFont typeface="Wingdings" charset="2"/>
              <a:buChar char="Ø"/>
            </a:pPr>
            <a:r>
              <a:rPr lang="fr-FR" sz="1500" dirty="0">
                <a:solidFill>
                  <a:schemeClr val="tx1"/>
                </a:solidFill>
              </a:rPr>
              <a:t>Quel est le sens artistique de telle ou telle notion en fonction de l’œuvre dans laquelle on la </a:t>
            </a:r>
            <a:r>
              <a:rPr lang="fr-FR" sz="1500" dirty="0" smtClean="0">
                <a:solidFill>
                  <a:schemeClr val="tx1"/>
                </a:solidFill>
              </a:rPr>
              <a:t>rencontre. </a:t>
            </a:r>
            <a:endParaRPr lang="fr-FR" sz="1500" dirty="0">
              <a:solidFill>
                <a:schemeClr val="tx1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077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qu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Civique.thmx</Template>
  <TotalTime>454</TotalTime>
  <Words>404</Words>
  <Application>Microsoft Macintosh PowerPoint</Application>
  <PresentationFormat>Présentation à l'écran (4:3)</PresentationFormat>
  <Paragraphs>73</Paragraphs>
  <Slides>10</Slides>
  <Notes>0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Civique</vt:lpstr>
      <vt:lpstr>Méthodologie de la séquence </vt:lpstr>
      <vt:lpstr>Le moteur à explosion – Chanson plus bifluorée</vt:lpstr>
      <vt:lpstr>Le moteur à explosion  Partie de boomwhakers</vt:lpstr>
      <vt:lpstr>Le moteur à explosion – Chanson plus bifluorée</vt:lpstr>
      <vt:lpstr>Méthodologie de construction de séquence</vt:lpstr>
      <vt:lpstr>Méthodologie de construction de séquence</vt:lpstr>
      <vt:lpstr>Méthodologie de construction de séquence</vt:lpstr>
      <vt:lpstr>Exemple de scénario pédagogique</vt:lpstr>
      <vt:lpstr>Phase de préparation</vt:lpstr>
      <vt:lpstr>Phase de préparation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du 19/9/19</dc:title>
  <dc:creator>ESPE Paris</dc:creator>
  <cp:lastModifiedBy>ESPE Paris</cp:lastModifiedBy>
  <cp:revision>26</cp:revision>
  <dcterms:created xsi:type="dcterms:W3CDTF">2019-09-12T13:11:46Z</dcterms:created>
  <dcterms:modified xsi:type="dcterms:W3CDTF">2024-09-12T07:20:44Z</dcterms:modified>
</cp:coreProperties>
</file>