
<file path=[Content_Types].xml><?xml version="1.0" encoding="utf-8"?>
<Types xmlns="http://schemas.openxmlformats.org/package/2006/content-types">
  <Default Extension="xml" ContentType="application/xml"/>
  <Default Extension="jpeg" ContentType="image/jpeg"/>
  <Default Extension="mp3" ContentType="audio/unknown"/>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5" d="100"/>
          <a:sy n="85" d="100"/>
        </p:scale>
        <p:origin x="-1616"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fr-FR" smtClean="0"/>
              <a:t>Cliquez et modifiez le titre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3F150D65-C64D-44FB-9152-4CC2DE0C9198}" type="datetime1">
              <a:rPr lang="en-US" smtClean="0"/>
              <a:pPr/>
              <a:t>20/09/23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0FFE64A4-35FB-42B6-9183-2C0CE0E36649}" type="datetime1">
              <a:rPr lang="en-US" smtClean="0"/>
              <a:pPr/>
              <a:t>20/09/23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fr-FR" smtClean="0"/>
              <a:t>Cliquez et modifiez le titre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2A2683B9-6ECA-47FA-93CF-B124A0FAC208}" type="datetime1">
              <a:rPr lang="en-US" smtClean="0"/>
              <a:pPr/>
              <a:t>20/09/23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305FF66B-9476-4BB3-85E9-E01854F07F90}" type="datetime1">
              <a:rPr lang="en-US" smtClean="0"/>
              <a:pPr/>
              <a:t>20/09/23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56B23FBD-8F7D-4F85-8085-67BFDB05CB71}" type="datetime1">
              <a:rPr lang="en-US" smtClean="0"/>
              <a:pPr/>
              <a:t>20/09/23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Date Placeholder 2"/>
          <p:cNvSpPr>
            <a:spLocks noGrp="1"/>
          </p:cNvSpPr>
          <p:nvPr>
            <p:ph type="dt" sz="half" idx="10"/>
          </p:nvPr>
        </p:nvSpPr>
        <p:spPr/>
        <p:txBody>
          <a:bodyPr/>
          <a:lstStyle/>
          <a:p>
            <a:fld id="{465D789A-1220-4441-8676-44A034051BFD}" type="datetime1">
              <a:rPr lang="en-US" smtClean="0"/>
              <a:pPr/>
              <a:t>20/09/23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8A266-E364-4B5E-98DD-432668182E1E}" type="datetime1">
              <a:rPr lang="en-US" smtClean="0"/>
              <a:pPr/>
              <a:t>20/09/23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fr-FR" smtClean="0"/>
              <a:t>Cliquez et modifiez le titre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493F2040-9975-4642-A906-1DF87F8BE202}" type="datetime1">
              <a:rPr lang="en-US" smtClean="0"/>
              <a:pPr/>
              <a:t>20/09/23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fr-FR" smtClean="0"/>
              <a:t>Cliquez et modifiez le titre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51E52B4A-BA08-4841-AB08-A0D822ABC34D}" type="datetime1">
              <a:rPr lang="en-US" smtClean="0"/>
              <a:pPr/>
              <a:t>20/09/23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42635EB0-D091-417E-ACD5-D65E1C7D8524}" type="datetime1">
              <a:rPr lang="en-US" smtClean="0"/>
              <a:pPr/>
              <a:t>20/09/23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fr-FR" smtClean="0"/>
              <a:t>Cliquez et modifiez le titre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7FCA09F9-C7D6-4C52-A7E8-5101239A0BA2}" type="datetime1">
              <a:rPr lang="en-US" smtClean="0"/>
              <a:pPr/>
              <a:t>20/09/23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fr-FR" smtClean="0"/>
              <a:t>Cliquez et modifiez le titre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75D48070-6A81-47D0-9810-1540B9FEFF61}" type="datetime1">
              <a:rPr lang="en-US" smtClean="0"/>
              <a:pPr/>
              <a:t>20/09/23</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EBEB0A-9E3D-4B14-9782-E2AE3DA60D96}"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png"/><Relationship Id="rId1" Type="http://schemas.microsoft.com/office/2007/relationships/media" Target="../media/media1.mp4"/><Relationship Id="rId2" Type="http://schemas.openxmlformats.org/officeDocument/2006/relationships/video" Target="../media/media1.mp4"/></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png"/><Relationship Id="rId5" Type="http://schemas.openxmlformats.org/officeDocument/2006/relationships/image" Target="../media/image7.png"/><Relationship Id="rId1" Type="http://schemas.microsoft.com/office/2007/relationships/media" Target="../media/media2.mp3"/><Relationship Id="rId2" Type="http://schemas.openxmlformats.org/officeDocument/2006/relationships/audio" Target="../media/media2.mp3"/></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2.mp3"/><Relationship Id="rId2" Type="http://schemas.openxmlformats.org/officeDocument/2006/relationships/audio" Target="../media/media2.mp3"/></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3.mp3"/><Relationship Id="rId2" Type="http://schemas.openxmlformats.org/officeDocument/2006/relationships/audio" Target="../media/media3.mp3"/></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png"/><Relationship Id="rId1" Type="http://schemas.microsoft.com/office/2007/relationships/media" Target="../media/media3.mp3"/><Relationship Id="rId2" Type="http://schemas.openxmlformats.org/officeDocument/2006/relationships/audio" Target="../media/media3.mp3"/></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png"/><Relationship Id="rId1" Type="http://schemas.microsoft.com/office/2007/relationships/media" Target="../media/media4.mp4"/><Relationship Id="rId2" Type="http://schemas.openxmlformats.org/officeDocument/2006/relationships/video" Target="../media/media4.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Giacomo Balla.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4497" y="3812795"/>
            <a:ext cx="2851005" cy="2685051"/>
          </a:xfrm>
          <a:prstGeom prst="rect">
            <a:avLst/>
          </a:prstGeom>
        </p:spPr>
      </p:pic>
      <p:sp>
        <p:nvSpPr>
          <p:cNvPr id="2" name="Titre 1"/>
          <p:cNvSpPr>
            <a:spLocks noGrp="1"/>
          </p:cNvSpPr>
          <p:nvPr>
            <p:ph type="ctrTitle"/>
          </p:nvPr>
        </p:nvSpPr>
        <p:spPr>
          <a:xfrm>
            <a:off x="76200" y="4698455"/>
            <a:ext cx="7543800" cy="1524000"/>
          </a:xfrm>
        </p:spPr>
        <p:txBody>
          <a:bodyPr/>
          <a:lstStyle/>
          <a:p>
            <a:r>
              <a:rPr lang="fr-FR" sz="2800" dirty="0" smtClean="0"/>
              <a:t>La musique peut-elle représenter le mouvement?</a:t>
            </a:r>
            <a:endParaRPr lang="fr-FR" sz="2800" dirty="0"/>
          </a:p>
        </p:txBody>
      </p:sp>
      <p:sp>
        <p:nvSpPr>
          <p:cNvPr id="3" name="Sous-titre 2"/>
          <p:cNvSpPr>
            <a:spLocks noGrp="1"/>
          </p:cNvSpPr>
          <p:nvPr>
            <p:ph type="subTitle" idx="1"/>
          </p:nvPr>
        </p:nvSpPr>
        <p:spPr>
          <a:xfrm>
            <a:off x="76200" y="6222455"/>
            <a:ext cx="6858000" cy="990600"/>
          </a:xfrm>
        </p:spPr>
        <p:txBody>
          <a:bodyPr/>
          <a:lstStyle/>
          <a:p>
            <a:pPr algn="ctr"/>
            <a:r>
              <a:rPr lang="fr-FR" dirty="0" smtClean="0"/>
              <a:t>Un voyage musical</a:t>
            </a:r>
            <a:endParaRPr lang="fr-FR" dirty="0"/>
          </a:p>
        </p:txBody>
      </p:sp>
      <p:sp>
        <p:nvSpPr>
          <p:cNvPr id="4" name="Rectangle 3"/>
          <p:cNvSpPr/>
          <p:nvPr/>
        </p:nvSpPr>
        <p:spPr>
          <a:xfrm>
            <a:off x="1129214" y="383596"/>
            <a:ext cx="3172663" cy="276999"/>
          </a:xfrm>
          <a:prstGeom prst="rect">
            <a:avLst/>
          </a:prstGeom>
        </p:spPr>
        <p:txBody>
          <a:bodyPr wrap="none">
            <a:spAutoFit/>
          </a:bodyPr>
          <a:lstStyle/>
          <a:p>
            <a:r>
              <a:rPr lang="fr-FR" baseline="30000" dirty="0" err="1"/>
              <a:t>https</a:t>
            </a:r>
            <a:r>
              <a:rPr lang="fr-FR" baseline="30000" dirty="0"/>
              <a:t>://</a:t>
            </a:r>
            <a:r>
              <a:rPr lang="fr-FR" baseline="30000" dirty="0" err="1"/>
              <a:t>padlet.com</a:t>
            </a:r>
            <a:r>
              <a:rPr lang="fr-FR" baseline="30000" dirty="0"/>
              <a:t>/benoitfaucher4/4zlbzcc7r9mk</a:t>
            </a:r>
            <a:endParaRPr lang="fr-FR" dirty="0"/>
          </a:p>
        </p:txBody>
      </p:sp>
      <p:pic>
        <p:nvPicPr>
          <p:cNvPr id="5" name="Image 4" descr="Etienne Jules Marey (1882) décomposition du vol descendant du pélic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08" y="1312004"/>
            <a:ext cx="4288341" cy="2619966"/>
          </a:xfrm>
          <a:prstGeom prst="rect">
            <a:avLst/>
          </a:prstGeom>
        </p:spPr>
      </p:pic>
      <p:sp>
        <p:nvSpPr>
          <p:cNvPr id="6" name="ZoneTexte 5"/>
          <p:cNvSpPr txBox="1"/>
          <p:nvPr/>
        </p:nvSpPr>
        <p:spPr>
          <a:xfrm>
            <a:off x="442298" y="3959791"/>
            <a:ext cx="3416320" cy="738664"/>
          </a:xfrm>
          <a:prstGeom prst="rect">
            <a:avLst/>
          </a:prstGeom>
          <a:noFill/>
        </p:spPr>
        <p:txBody>
          <a:bodyPr wrap="none" rtlCol="0">
            <a:spAutoFit/>
          </a:bodyPr>
          <a:lstStyle/>
          <a:p>
            <a:r>
              <a:rPr lang="fr-FR" sz="1400" dirty="0"/>
              <a:t>Etienne Jules Marey </a:t>
            </a:r>
            <a:r>
              <a:rPr lang="fr-FR" sz="1400" dirty="0" smtClean="0"/>
              <a:t>(1830-1904)</a:t>
            </a:r>
          </a:p>
          <a:p>
            <a:r>
              <a:rPr lang="fr-FR" sz="1400" dirty="0" err="1"/>
              <a:t>D</a:t>
            </a:r>
            <a:r>
              <a:rPr lang="fr-FR" sz="1400" dirty="0" err="1" smtClean="0"/>
              <a:t>écomposition</a:t>
            </a:r>
            <a:r>
              <a:rPr lang="fr-FR" sz="1400" dirty="0" smtClean="0"/>
              <a:t> </a:t>
            </a:r>
            <a:r>
              <a:rPr lang="fr-FR" sz="1400" dirty="0"/>
              <a:t>du vol descendant du </a:t>
            </a:r>
            <a:r>
              <a:rPr lang="fr-FR" sz="1400" dirty="0" err="1" smtClean="0"/>
              <a:t>pélican</a:t>
            </a:r>
            <a:endParaRPr lang="fr-FR" sz="1400" dirty="0" smtClean="0"/>
          </a:p>
          <a:p>
            <a:r>
              <a:rPr lang="fr-FR" sz="1400" dirty="0" smtClean="0"/>
              <a:t>(chronophotographie 1882)</a:t>
            </a:r>
            <a:endParaRPr lang="fr-FR" sz="1400" dirty="0"/>
          </a:p>
        </p:txBody>
      </p:sp>
      <p:pic>
        <p:nvPicPr>
          <p:cNvPr id="7" name="Image 6" descr="Giacomo Balla Vaisseau de guerr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196" y="113902"/>
            <a:ext cx="3527604" cy="2773057"/>
          </a:xfrm>
          <a:prstGeom prst="rect">
            <a:avLst/>
          </a:prstGeom>
        </p:spPr>
      </p:pic>
      <p:sp>
        <p:nvSpPr>
          <p:cNvPr id="8" name="ZoneTexte 7"/>
          <p:cNvSpPr txBox="1"/>
          <p:nvPr/>
        </p:nvSpPr>
        <p:spPr>
          <a:xfrm>
            <a:off x="5110389" y="3014001"/>
            <a:ext cx="2787279" cy="646331"/>
          </a:xfrm>
          <a:prstGeom prst="rect">
            <a:avLst/>
          </a:prstGeom>
          <a:noFill/>
        </p:spPr>
        <p:txBody>
          <a:bodyPr wrap="none" rtlCol="0">
            <a:spAutoFit/>
          </a:bodyPr>
          <a:lstStyle/>
          <a:p>
            <a:r>
              <a:rPr lang="fr-FR" dirty="0"/>
              <a:t>Giacomo </a:t>
            </a:r>
            <a:r>
              <a:rPr lang="fr-FR" dirty="0" smtClean="0"/>
              <a:t>Balla (1871-1958)</a:t>
            </a:r>
          </a:p>
          <a:p>
            <a:r>
              <a:rPr lang="fr-FR" dirty="0" smtClean="0"/>
              <a:t> </a:t>
            </a:r>
            <a:r>
              <a:rPr lang="fr-FR" i="1" dirty="0"/>
              <a:t>Vaisseau de </a:t>
            </a:r>
            <a:r>
              <a:rPr lang="fr-FR" i="1" dirty="0" smtClean="0"/>
              <a:t>guerre</a:t>
            </a:r>
            <a:r>
              <a:rPr lang="fr-FR" dirty="0" smtClean="0"/>
              <a:t> (1916)</a:t>
            </a:r>
            <a:endParaRPr lang="fr-FR" dirty="0"/>
          </a:p>
        </p:txBody>
      </p:sp>
    </p:spTree>
    <p:extLst>
      <p:ext uri="{BB962C8B-B14F-4D97-AF65-F5344CB8AC3E}">
        <p14:creationId xmlns:p14="http://schemas.microsoft.com/office/powerpoint/2010/main" val="318580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0" y="5875003"/>
            <a:ext cx="6781800" cy="725579"/>
          </a:xfrm>
        </p:spPr>
        <p:txBody>
          <a:bodyPr>
            <a:normAutofit fontScale="90000"/>
          </a:bodyPr>
          <a:lstStyle/>
          <a:p>
            <a:pPr algn="ctr"/>
            <a:r>
              <a:rPr lang="fr-FR" sz="2800" i="1" dirty="0" smtClean="0"/>
              <a:t>Dans les steppes d’Asie Centrale</a:t>
            </a:r>
            <a:r>
              <a:rPr lang="fr-FR" sz="2800" dirty="0" smtClean="0"/>
              <a:t>  </a:t>
            </a:r>
            <a:br>
              <a:rPr lang="fr-FR" sz="2800" dirty="0" smtClean="0"/>
            </a:br>
            <a:r>
              <a:rPr lang="fr-FR" sz="2800" dirty="0" smtClean="0"/>
              <a:t>Alexandre Borodine (1833-1887)</a:t>
            </a:r>
            <a:endParaRPr lang="fr-FR" sz="2800" i="1" dirty="0"/>
          </a:p>
        </p:txBody>
      </p:sp>
      <p:pic>
        <p:nvPicPr>
          <p:cNvPr id="4" name="Les steppes SU - Concert Au croisement des cultures 16 mars 2018 Borodine Dans les steppes de lAsie centrale_480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0358" y="712746"/>
            <a:ext cx="7373095" cy="4143526"/>
          </a:xfrm>
          <a:prstGeom prst="rect">
            <a:avLst/>
          </a:prstGeom>
        </p:spPr>
      </p:pic>
    </p:spTree>
    <p:extLst>
      <p:ext uri="{BB962C8B-B14F-4D97-AF65-F5344CB8AC3E}">
        <p14:creationId xmlns:p14="http://schemas.microsoft.com/office/powerpoint/2010/main" val="217950712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5028" y="502240"/>
            <a:ext cx="6931156" cy="2390397"/>
          </a:xfrm>
          <a:prstGeom prst="rect">
            <a:avLst/>
          </a:prstGeom>
        </p:spPr>
        <p:txBody>
          <a:bodyPr wrap="square">
            <a:spAutoFit/>
          </a:bodyPr>
          <a:lstStyle/>
          <a:p>
            <a:pPr algn="just"/>
            <a:r>
              <a:rPr lang="fr-FR" sz="2800" i="1" baseline="30000" dirty="0"/>
              <a:t>« Dans les régions désertiques de l'Asie centrale retentit un chant russe. On entend se rapprocher le pas des chevaux et des chameaux ainsi que la mélodie d'une chanson orientale. Une caravane traverse l'immensité de la steppe, escortée par un détachement de soldats russes. Son long parcours s'effectuera en toute sécurité. La caravane s'éloigne peu à peu. Les chants s'unissent en une seule harmonie dont les échos retentissent longtemps dans l'immensité de la steppe avant de mourir dans le lointain. »</a:t>
            </a:r>
            <a:endParaRPr lang="fr-FR" sz="2800" dirty="0"/>
          </a:p>
        </p:txBody>
      </p:sp>
      <p:pic>
        <p:nvPicPr>
          <p:cNvPr id="5" name="Image 4" descr="Capture d’écran 2022-09-13 à 01.55.5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436" y="3111312"/>
            <a:ext cx="7191265" cy="3555302"/>
          </a:xfrm>
          <a:prstGeom prst="rect">
            <a:avLst/>
          </a:prstGeom>
        </p:spPr>
      </p:pic>
      <p:pic>
        <p:nvPicPr>
          <p:cNvPr id="6" name="05 Borodin_ In the Steppes of Central Asi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8701" y="2018556"/>
            <a:ext cx="699979" cy="699979"/>
          </a:xfrm>
          <a:prstGeom prst="rect">
            <a:avLst/>
          </a:prstGeom>
        </p:spPr>
      </p:pic>
    </p:spTree>
    <p:extLst>
      <p:ext uri="{BB962C8B-B14F-4D97-AF65-F5344CB8AC3E}">
        <p14:creationId xmlns:p14="http://schemas.microsoft.com/office/powerpoint/2010/main" val="224750001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33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extLst>
              <p:ext uri="{D42A27DB-BD31-4B8C-83A1-F6EECF244321}">
                <p14:modId xmlns:p14="http://schemas.microsoft.com/office/powerpoint/2010/main" val="3828446589"/>
              </p:ext>
            </p:extLst>
          </p:nvPr>
        </p:nvGraphicFramePr>
        <p:xfrm>
          <a:off x="1401596" y="264837"/>
          <a:ext cx="6096000" cy="1854200"/>
        </p:xfrm>
        <a:graphic>
          <a:graphicData uri="http://schemas.openxmlformats.org/drawingml/2006/table">
            <a:tbl>
              <a:tblPr firstRow="1" bandRow="1">
                <a:tableStyleId>{775DCB02-9BB8-47FD-8907-85C794F793BA}</a:tableStyleId>
              </a:tblPr>
              <a:tblGrid>
                <a:gridCol w="465073"/>
                <a:gridCol w="5630927"/>
              </a:tblGrid>
              <a:tr h="370840">
                <a:tc gridSpan="2">
                  <a:txBody>
                    <a:bodyPr/>
                    <a:lstStyle/>
                    <a:p>
                      <a:pPr algn="ctr"/>
                      <a:r>
                        <a:rPr lang="fr-FR" dirty="0" smtClean="0"/>
                        <a:t>Chant russe</a:t>
                      </a:r>
                      <a:endParaRPr lang="fr-FR" dirty="0"/>
                    </a:p>
                  </a:txBody>
                  <a:tcPr/>
                </a:tc>
                <a:tc hMerge="1">
                  <a:txBody>
                    <a:bodyPr/>
                    <a:lstStyle/>
                    <a:p>
                      <a:endParaRPr lang="fr-FR" dirty="0"/>
                    </a:p>
                  </a:txBody>
                  <a:tcPr/>
                </a:tc>
              </a:tr>
              <a:tr h="370840">
                <a:tc>
                  <a:txBody>
                    <a:bodyPr/>
                    <a:lstStyle/>
                    <a:p>
                      <a:pPr algn="ctr"/>
                      <a:r>
                        <a:rPr lang="fr-FR" dirty="0" smtClean="0"/>
                        <a:t>4</a:t>
                      </a:r>
                      <a:endParaRPr lang="fr-FR" dirty="0"/>
                    </a:p>
                  </a:txBody>
                  <a:tcPr/>
                </a:tc>
                <a:tc>
                  <a:txBody>
                    <a:bodyPr/>
                    <a:lstStyle/>
                    <a:p>
                      <a:endParaRPr lang="fr-FR"/>
                    </a:p>
                  </a:txBody>
                  <a:tcPr/>
                </a:tc>
              </a:tr>
              <a:tr h="370840">
                <a:tc>
                  <a:txBody>
                    <a:bodyPr/>
                    <a:lstStyle/>
                    <a:p>
                      <a:pPr algn="ctr"/>
                      <a:r>
                        <a:rPr lang="fr-FR" dirty="0" smtClean="0"/>
                        <a:t>4</a:t>
                      </a:r>
                      <a:endParaRPr lang="fr-FR" dirty="0"/>
                    </a:p>
                  </a:txBody>
                  <a:tcPr/>
                </a:tc>
                <a:tc>
                  <a:txBody>
                    <a:bodyPr/>
                    <a:lstStyle/>
                    <a:p>
                      <a:endParaRPr lang="fr-FR"/>
                    </a:p>
                  </a:txBody>
                  <a:tcPr/>
                </a:tc>
              </a:tr>
              <a:tr h="370840">
                <a:tc>
                  <a:txBody>
                    <a:bodyPr/>
                    <a:lstStyle/>
                    <a:p>
                      <a:pPr algn="ctr"/>
                      <a:r>
                        <a:rPr lang="fr-FR" dirty="0" smtClean="0"/>
                        <a:t>3</a:t>
                      </a:r>
                      <a:endParaRPr lang="fr-FR" dirty="0"/>
                    </a:p>
                  </a:txBody>
                  <a:tcPr/>
                </a:tc>
                <a:tc>
                  <a:txBody>
                    <a:bodyPr/>
                    <a:lstStyle/>
                    <a:p>
                      <a:endParaRPr lang="fr-FR"/>
                    </a:p>
                  </a:txBody>
                  <a:tcPr/>
                </a:tc>
              </a:tr>
              <a:tr h="370840">
                <a:tc>
                  <a:txBody>
                    <a:bodyPr/>
                    <a:lstStyle/>
                    <a:p>
                      <a:pPr algn="ctr"/>
                      <a:r>
                        <a:rPr lang="fr-FR" dirty="0" smtClean="0"/>
                        <a:t>6</a:t>
                      </a:r>
                      <a:endParaRPr lang="fr-FR" dirty="0"/>
                    </a:p>
                  </a:txBody>
                  <a:tcPr/>
                </a:tc>
                <a:tc>
                  <a:txBody>
                    <a:bodyPr/>
                    <a:lstStyle/>
                    <a:p>
                      <a:endParaRPr lang="fr-FR" dirty="0"/>
                    </a:p>
                  </a:txBody>
                  <a:tcP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768918717"/>
              </p:ext>
            </p:extLst>
          </p:nvPr>
        </p:nvGraphicFramePr>
        <p:xfrm>
          <a:off x="1401596" y="2628665"/>
          <a:ext cx="6096000" cy="3337560"/>
        </p:xfrm>
        <a:graphic>
          <a:graphicData uri="http://schemas.openxmlformats.org/drawingml/2006/table">
            <a:tbl>
              <a:tblPr firstRow="1" bandRow="1">
                <a:tableStyleId>{5C22544A-7EE6-4342-B048-85BDC9FD1C3A}</a:tableStyleId>
              </a:tblPr>
              <a:tblGrid>
                <a:gridCol w="495674"/>
                <a:gridCol w="5600326"/>
              </a:tblGrid>
              <a:tr h="370840">
                <a:tc gridSpan="2">
                  <a:txBody>
                    <a:bodyPr/>
                    <a:lstStyle/>
                    <a:p>
                      <a:pPr algn="ctr"/>
                      <a:r>
                        <a:rPr lang="fr-FR" dirty="0" smtClean="0"/>
                        <a:t>Chanson orientale</a:t>
                      </a:r>
                      <a:endParaRPr lang="fr-FR" dirty="0"/>
                    </a:p>
                  </a:txBody>
                  <a:tcPr/>
                </a:tc>
                <a:tc hMerge="1">
                  <a:txBody>
                    <a:bodyPr/>
                    <a:lstStyle/>
                    <a:p>
                      <a:endParaRPr lang="fr-FR" dirty="0"/>
                    </a:p>
                  </a:txBody>
                  <a:tcPr/>
                </a:tc>
              </a:tr>
              <a:tr h="370840">
                <a:tc>
                  <a:txBody>
                    <a:bodyPr/>
                    <a:lstStyle/>
                    <a:p>
                      <a:pPr algn="ctr"/>
                      <a:r>
                        <a:rPr lang="fr-FR" dirty="0" smtClean="0"/>
                        <a:t>3</a:t>
                      </a:r>
                    </a:p>
                  </a:txBody>
                  <a:tcPr/>
                </a:tc>
                <a:tc>
                  <a:txBody>
                    <a:bodyPr/>
                    <a:lstStyle/>
                    <a:p>
                      <a:endParaRPr lang="fr-FR"/>
                    </a:p>
                  </a:txBody>
                  <a:tcPr/>
                </a:tc>
              </a:tr>
              <a:tr h="370840">
                <a:tc>
                  <a:txBody>
                    <a:bodyPr/>
                    <a:lstStyle/>
                    <a:p>
                      <a:pPr algn="ctr"/>
                      <a:r>
                        <a:rPr lang="fr-FR" dirty="0" smtClean="0"/>
                        <a:t>3</a:t>
                      </a:r>
                      <a:endParaRPr lang="fr-FR" dirty="0"/>
                    </a:p>
                  </a:txBody>
                  <a:tcPr/>
                </a:tc>
                <a:tc>
                  <a:txBody>
                    <a:bodyPr/>
                    <a:lstStyle/>
                    <a:p>
                      <a:endParaRPr lang="fr-FR"/>
                    </a:p>
                  </a:txBody>
                  <a:tcPr/>
                </a:tc>
              </a:tr>
              <a:tr h="370840">
                <a:tc>
                  <a:txBody>
                    <a:bodyPr/>
                    <a:lstStyle/>
                    <a:p>
                      <a:pPr algn="ctr"/>
                      <a:r>
                        <a:rPr lang="fr-FR" dirty="0" smtClean="0"/>
                        <a:t>5</a:t>
                      </a:r>
                      <a:endParaRPr lang="fr-FR" dirty="0"/>
                    </a:p>
                  </a:txBody>
                  <a:tcPr/>
                </a:tc>
                <a:tc>
                  <a:txBody>
                    <a:bodyPr/>
                    <a:lstStyle/>
                    <a:p>
                      <a:endParaRPr lang="fr-FR"/>
                    </a:p>
                  </a:txBody>
                  <a:tcPr/>
                </a:tc>
              </a:tr>
              <a:tr h="370840">
                <a:tc>
                  <a:txBody>
                    <a:bodyPr/>
                    <a:lstStyle/>
                    <a:p>
                      <a:pPr algn="ctr"/>
                      <a:r>
                        <a:rPr lang="fr-FR" dirty="0" smtClean="0"/>
                        <a:t>4</a:t>
                      </a:r>
                      <a:endParaRPr lang="fr-FR" dirty="0"/>
                    </a:p>
                  </a:txBody>
                  <a:tcPr/>
                </a:tc>
                <a:tc>
                  <a:txBody>
                    <a:bodyPr/>
                    <a:lstStyle/>
                    <a:p>
                      <a:endParaRPr lang="fr-FR"/>
                    </a:p>
                  </a:txBody>
                  <a:tcPr/>
                </a:tc>
              </a:tr>
              <a:tr h="370840">
                <a:tc>
                  <a:txBody>
                    <a:bodyPr/>
                    <a:lstStyle/>
                    <a:p>
                      <a:pPr algn="ctr"/>
                      <a:r>
                        <a:rPr lang="fr-FR" dirty="0" smtClean="0"/>
                        <a:t>3</a:t>
                      </a:r>
                      <a:endParaRPr lang="fr-FR" dirty="0"/>
                    </a:p>
                  </a:txBody>
                  <a:tcPr/>
                </a:tc>
                <a:tc>
                  <a:txBody>
                    <a:bodyPr/>
                    <a:lstStyle/>
                    <a:p>
                      <a:endParaRPr lang="fr-FR"/>
                    </a:p>
                  </a:txBody>
                  <a:tcPr/>
                </a:tc>
              </a:tr>
              <a:tr h="370840">
                <a:tc>
                  <a:txBody>
                    <a:bodyPr/>
                    <a:lstStyle/>
                    <a:p>
                      <a:pPr algn="ctr"/>
                      <a:r>
                        <a:rPr lang="fr-FR" dirty="0" smtClean="0"/>
                        <a:t>5</a:t>
                      </a:r>
                      <a:endParaRPr lang="fr-FR" dirty="0"/>
                    </a:p>
                  </a:txBody>
                  <a:tcPr/>
                </a:tc>
                <a:tc>
                  <a:txBody>
                    <a:bodyPr/>
                    <a:lstStyle/>
                    <a:p>
                      <a:endParaRPr lang="fr-FR"/>
                    </a:p>
                  </a:txBody>
                  <a:tcPr/>
                </a:tc>
              </a:tr>
              <a:tr h="370840">
                <a:tc>
                  <a:txBody>
                    <a:bodyPr/>
                    <a:lstStyle/>
                    <a:p>
                      <a:pPr algn="ctr"/>
                      <a:r>
                        <a:rPr lang="fr-FR" dirty="0" smtClean="0"/>
                        <a:t>5</a:t>
                      </a:r>
                      <a:endParaRPr lang="fr-FR" dirty="0"/>
                    </a:p>
                  </a:txBody>
                  <a:tcPr/>
                </a:tc>
                <a:tc>
                  <a:txBody>
                    <a:bodyPr/>
                    <a:lstStyle/>
                    <a:p>
                      <a:endParaRPr lang="fr-FR" dirty="0"/>
                    </a:p>
                  </a:txBody>
                  <a:tcPr/>
                </a:tc>
              </a:tr>
              <a:tr h="370840">
                <a:tc>
                  <a:txBody>
                    <a:bodyPr/>
                    <a:lstStyle/>
                    <a:p>
                      <a:pPr algn="ctr"/>
                      <a:r>
                        <a:rPr lang="fr-FR" dirty="0" smtClean="0"/>
                        <a:t>4</a:t>
                      </a:r>
                      <a:endParaRPr lang="fr-FR" dirty="0"/>
                    </a:p>
                  </a:txBody>
                  <a:tcPr/>
                </a:tc>
                <a:tc>
                  <a:txBody>
                    <a:bodyPr/>
                    <a:lstStyle/>
                    <a:p>
                      <a:endParaRPr lang="fr-FR" dirty="0"/>
                    </a:p>
                  </a:txBody>
                  <a:tcPr/>
                </a:tc>
              </a:tr>
            </a:tbl>
          </a:graphicData>
        </a:graphic>
      </p:graphicFrame>
      <p:pic>
        <p:nvPicPr>
          <p:cNvPr id="9" name="05 Borodin_ In the Steppes of Central Asi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0459" y="5384446"/>
            <a:ext cx="699979" cy="699979"/>
          </a:xfrm>
          <a:prstGeom prst="rect">
            <a:avLst/>
          </a:prstGeom>
        </p:spPr>
      </p:pic>
    </p:spTree>
    <p:extLst>
      <p:ext uri="{BB962C8B-B14F-4D97-AF65-F5344CB8AC3E}">
        <p14:creationId xmlns:p14="http://schemas.microsoft.com/office/powerpoint/2010/main" val="309261909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330"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1999" y="6058600"/>
            <a:ext cx="7775715" cy="664381"/>
          </a:xfrm>
        </p:spPr>
        <p:txBody>
          <a:bodyPr>
            <a:normAutofit/>
          </a:bodyPr>
          <a:lstStyle/>
          <a:p>
            <a:r>
              <a:rPr lang="fr-FR" sz="3200" dirty="0" smtClean="0"/>
              <a:t>Pacific 231 d’Arthur Honegger (1892-1955)</a:t>
            </a:r>
            <a:endParaRPr lang="fr-FR" sz="3200" dirty="0"/>
          </a:p>
        </p:txBody>
      </p:sp>
      <p:pic>
        <p:nvPicPr>
          <p:cNvPr id="4" name="Image 3" descr="Capture d’écran 2022-09-13 à 01.56.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716" y="760468"/>
            <a:ext cx="4477328" cy="2417668"/>
          </a:xfrm>
          <a:prstGeom prst="rect">
            <a:avLst/>
          </a:prstGeom>
        </p:spPr>
      </p:pic>
      <p:pic>
        <p:nvPicPr>
          <p:cNvPr id="5" name="Image 4" descr="Capture d’écran 2022-09-13 à 01.56.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0201" y="183594"/>
            <a:ext cx="2901885" cy="4058192"/>
          </a:xfrm>
          <a:prstGeom prst="rect">
            <a:avLst/>
          </a:prstGeom>
        </p:spPr>
      </p:pic>
      <p:sp>
        <p:nvSpPr>
          <p:cNvPr id="6" name="Rectangle 5"/>
          <p:cNvSpPr/>
          <p:nvPr/>
        </p:nvSpPr>
        <p:spPr>
          <a:xfrm>
            <a:off x="443716" y="3223535"/>
            <a:ext cx="4572000" cy="1169551"/>
          </a:xfrm>
          <a:prstGeom prst="rect">
            <a:avLst/>
          </a:prstGeom>
        </p:spPr>
        <p:txBody>
          <a:bodyPr>
            <a:spAutoFit/>
          </a:bodyPr>
          <a:lstStyle/>
          <a:p>
            <a:pPr algn="just"/>
            <a:r>
              <a:rPr lang="fr-FR" sz="1400" dirty="0"/>
              <a:t>En 1908, des ingénieurs construisent à Rouen le premier modèle français de la locomotive originaire de l'ouest américain: la </a:t>
            </a:r>
            <a:r>
              <a:rPr lang="fr-FR" sz="1400" i="1" dirty="0"/>
              <a:t>Pacific 231. </a:t>
            </a:r>
            <a:r>
              <a:rPr lang="fr-FR" sz="1400" dirty="0"/>
              <a:t>Les chiffres 2, 3 et 1 correspondent à l'organisation des essieux de la </a:t>
            </a:r>
            <a:r>
              <a:rPr lang="fr-FR" sz="1400" dirty="0" smtClean="0"/>
              <a:t>traction</a:t>
            </a:r>
            <a:r>
              <a:rPr lang="fr-FR" sz="1400" dirty="0"/>
              <a:t>: 2 roues, 3 roues, 1 roue (voir illustration).</a:t>
            </a:r>
          </a:p>
        </p:txBody>
      </p:sp>
      <p:sp>
        <p:nvSpPr>
          <p:cNvPr id="7" name="Rectangle 6"/>
          <p:cNvSpPr/>
          <p:nvPr/>
        </p:nvSpPr>
        <p:spPr>
          <a:xfrm>
            <a:off x="5309296" y="4527616"/>
            <a:ext cx="3834704" cy="1600438"/>
          </a:xfrm>
          <a:prstGeom prst="rect">
            <a:avLst/>
          </a:prstGeom>
        </p:spPr>
        <p:txBody>
          <a:bodyPr wrap="square">
            <a:spAutoFit/>
          </a:bodyPr>
          <a:lstStyle/>
          <a:p>
            <a:pPr algn="just"/>
            <a:r>
              <a:rPr lang="fr-FR" sz="1400" dirty="0"/>
              <a:t>Arthur Honegger était un </a:t>
            </a:r>
            <a:r>
              <a:rPr lang="fr-FR" sz="1400" dirty="0" smtClean="0"/>
              <a:t>compositeur </a:t>
            </a:r>
            <a:r>
              <a:rPr lang="fr-FR" sz="1400" dirty="0"/>
              <a:t>qui souhaitait faire entendre dans ses </a:t>
            </a:r>
            <a:r>
              <a:rPr lang="fr-FR" sz="1400" dirty="0" err="1"/>
              <a:t>oeuvres</a:t>
            </a:r>
            <a:r>
              <a:rPr lang="fr-FR" sz="1400" dirty="0"/>
              <a:t> les progrès </a:t>
            </a:r>
            <a:r>
              <a:rPr lang="fr-FR" sz="1400" dirty="0" smtClean="0"/>
              <a:t>technologiques </a:t>
            </a:r>
            <a:r>
              <a:rPr lang="fr-FR" sz="1400" dirty="0"/>
              <a:t>de son époque.</a:t>
            </a:r>
          </a:p>
          <a:p>
            <a:pPr algn="just"/>
            <a:r>
              <a:rPr lang="fr-FR" sz="1400" dirty="0"/>
              <a:t>« J'ai toujours aimé </a:t>
            </a:r>
            <a:r>
              <a:rPr lang="fr-FR" sz="1400" dirty="0" smtClean="0"/>
              <a:t>passionnément </a:t>
            </a:r>
            <a:r>
              <a:rPr lang="fr-FR" sz="1400" dirty="0"/>
              <a:t>les locomotives; pour moi, ce sont des êtres vivants et je les aime comme d'autres aiment les femmes ou les chevaux. »</a:t>
            </a:r>
          </a:p>
        </p:txBody>
      </p:sp>
    </p:spTree>
    <p:extLst>
      <p:ext uri="{BB962C8B-B14F-4D97-AF65-F5344CB8AC3E}">
        <p14:creationId xmlns:p14="http://schemas.microsoft.com/office/powerpoint/2010/main" val="387307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5 Honegger Pacific 23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12595" y="3260705"/>
            <a:ext cx="812800" cy="812800"/>
          </a:xfrm>
          <a:prstGeom prst="rect">
            <a:avLst/>
          </a:prstGeom>
        </p:spPr>
      </p:pic>
      <p:sp>
        <p:nvSpPr>
          <p:cNvPr id="5" name="Rectangle 4"/>
          <p:cNvSpPr/>
          <p:nvPr/>
        </p:nvSpPr>
        <p:spPr>
          <a:xfrm>
            <a:off x="1418828" y="5495719"/>
            <a:ext cx="6813133" cy="523220"/>
          </a:xfrm>
          <a:prstGeom prst="rect">
            <a:avLst/>
          </a:prstGeom>
        </p:spPr>
        <p:txBody>
          <a:bodyPr wrap="none">
            <a:spAutoFit/>
          </a:bodyPr>
          <a:lstStyle/>
          <a:p>
            <a:r>
              <a:rPr lang="fr-FR" sz="2800" b="1" i="1" dirty="0"/>
              <a:t>Pacific 231 </a:t>
            </a:r>
            <a:r>
              <a:rPr lang="fr-FR" sz="2800" b="1" dirty="0"/>
              <a:t>d’Arthur Honegger (1892-1955)</a:t>
            </a:r>
          </a:p>
        </p:txBody>
      </p:sp>
      <p:sp>
        <p:nvSpPr>
          <p:cNvPr id="6" name="ZoneTexte 5"/>
          <p:cNvSpPr txBox="1"/>
          <p:nvPr/>
        </p:nvSpPr>
        <p:spPr>
          <a:xfrm>
            <a:off x="996199" y="550781"/>
            <a:ext cx="7235762" cy="369332"/>
          </a:xfrm>
          <a:prstGeom prst="rect">
            <a:avLst/>
          </a:prstGeom>
          <a:noFill/>
        </p:spPr>
        <p:txBody>
          <a:bodyPr wrap="none" rtlCol="0">
            <a:spAutoFit/>
          </a:bodyPr>
          <a:lstStyle/>
          <a:p>
            <a:r>
              <a:rPr lang="fr-FR" dirty="0" smtClean="0"/>
              <a:t>Comment Honegger nous fait il entendre que la locomotive se met en route?</a:t>
            </a:r>
            <a:endParaRPr lang="fr-FR" dirty="0"/>
          </a:p>
        </p:txBody>
      </p:sp>
    </p:spTree>
    <p:extLst>
      <p:ext uri="{BB962C8B-B14F-4D97-AF65-F5344CB8AC3E}">
        <p14:creationId xmlns:p14="http://schemas.microsoft.com/office/powerpoint/2010/main" val="367940817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698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700366023"/>
              </p:ext>
            </p:extLst>
          </p:nvPr>
        </p:nvGraphicFramePr>
        <p:xfrm>
          <a:off x="1217988" y="647325"/>
          <a:ext cx="6096000" cy="4246880"/>
        </p:xfrm>
        <a:graphic>
          <a:graphicData uri="http://schemas.openxmlformats.org/drawingml/2006/table">
            <a:tbl>
              <a:tblPr firstRow="1" bandRow="1">
                <a:tableStyleId>{5C22544A-7EE6-4342-B048-85BDC9FD1C3A}</a:tableStyleId>
              </a:tblPr>
              <a:tblGrid>
                <a:gridCol w="368272"/>
                <a:gridCol w="2863864"/>
                <a:gridCol w="2863864"/>
              </a:tblGrid>
              <a:tr h="370840">
                <a:tc gridSpan="3">
                  <a:txBody>
                    <a:bodyPr/>
                    <a:lstStyle/>
                    <a:p>
                      <a:pPr algn="ctr"/>
                      <a:r>
                        <a:rPr lang="fr-FR" dirty="0" smtClean="0"/>
                        <a:t>Percussion</a:t>
                      </a:r>
                      <a:r>
                        <a:rPr lang="fr-FR" baseline="0" dirty="0" smtClean="0"/>
                        <a:t> corporelle</a:t>
                      </a:r>
                      <a:endParaRPr lang="fr-FR" dirty="0"/>
                    </a:p>
                  </a:txBody>
                  <a:tcPr/>
                </a:tc>
                <a:tc hMerge="1">
                  <a:txBody>
                    <a:bodyPr/>
                    <a:lstStyle/>
                    <a:p>
                      <a:endParaRPr lang="fr-FR" dirty="0"/>
                    </a:p>
                  </a:txBody>
                  <a:tcPr/>
                </a:tc>
                <a:tc hMerge="1">
                  <a:txBody>
                    <a:bodyPr/>
                    <a:lstStyle/>
                    <a:p>
                      <a:pPr algn="ctr"/>
                      <a:endParaRPr lang="fr-FR" dirty="0"/>
                    </a:p>
                  </a:txBody>
                  <a:tcPr/>
                </a:tc>
              </a:tr>
              <a:tr h="370840">
                <a:tc>
                  <a:txBody>
                    <a:bodyPr/>
                    <a:lstStyle/>
                    <a:p>
                      <a:r>
                        <a:rPr lang="fr-FR" dirty="0" smtClean="0"/>
                        <a:t>5</a:t>
                      </a:r>
                    </a:p>
                  </a:txBody>
                  <a:tcPr/>
                </a:tc>
                <a:tc>
                  <a:txBody>
                    <a:bodyPr/>
                    <a:lstStyle/>
                    <a:p>
                      <a:r>
                        <a:rPr lang="fr-FR" dirty="0" smtClean="0"/>
                        <a:t>pied</a:t>
                      </a:r>
                      <a:endParaRPr lang="fr-FR" dirty="0"/>
                    </a:p>
                  </a:txBody>
                  <a:tcPr/>
                </a:tc>
                <a:tc>
                  <a:txBody>
                    <a:bodyPr/>
                    <a:lstStyle/>
                    <a:p>
                      <a:r>
                        <a:rPr lang="fr-FR" dirty="0" smtClean="0"/>
                        <a:t>En accélérant</a:t>
                      </a:r>
                      <a:endParaRPr lang="fr-FR" dirty="0"/>
                    </a:p>
                  </a:txBody>
                  <a:tcPr/>
                </a:tc>
              </a:tr>
              <a:tr h="370840">
                <a:tc>
                  <a:txBody>
                    <a:bodyPr/>
                    <a:lstStyle/>
                    <a:p>
                      <a:r>
                        <a:rPr lang="fr-FR" dirty="0" smtClean="0"/>
                        <a:t>3</a:t>
                      </a:r>
                      <a:endParaRPr lang="fr-FR" dirty="0"/>
                    </a:p>
                  </a:txBody>
                  <a:tcPr/>
                </a:tc>
                <a:tc>
                  <a:txBody>
                    <a:bodyPr/>
                    <a:lstStyle/>
                    <a:p>
                      <a:r>
                        <a:rPr lang="fr-FR" dirty="0" err="1" smtClean="0"/>
                        <a:t>Tor-se</a:t>
                      </a:r>
                      <a:r>
                        <a:rPr lang="fr-FR" dirty="0" smtClean="0"/>
                        <a:t> </a:t>
                      </a:r>
                      <a:r>
                        <a:rPr lang="fr-FR" dirty="0" err="1" smtClean="0"/>
                        <a:t>pou-ce</a:t>
                      </a:r>
                      <a:endParaRPr lang="fr-FR" dirty="0"/>
                    </a:p>
                  </a:txBody>
                  <a:tcPr/>
                </a:tc>
                <a:tc>
                  <a:txBody>
                    <a:bodyPr/>
                    <a:lstStyle/>
                    <a:p>
                      <a:r>
                        <a:rPr lang="fr-FR" dirty="0" smtClean="0"/>
                        <a:t>régulier</a:t>
                      </a:r>
                      <a:endParaRPr lang="fr-FR" dirty="0"/>
                    </a:p>
                  </a:txBody>
                  <a:tcPr/>
                </a:tc>
              </a:tr>
              <a:tr h="370840">
                <a:tc>
                  <a:txBody>
                    <a:bodyPr/>
                    <a:lstStyle/>
                    <a:p>
                      <a:r>
                        <a:rPr lang="fr-FR" dirty="0" smtClean="0"/>
                        <a:t>3</a:t>
                      </a:r>
                      <a:endParaRPr lang="fr-FR" dirty="0"/>
                    </a:p>
                  </a:txBody>
                  <a:tcPr/>
                </a:tc>
                <a:tc>
                  <a:txBody>
                    <a:bodyPr/>
                    <a:lstStyle/>
                    <a:p>
                      <a:r>
                        <a:rPr lang="fr-FR" dirty="0" err="1" smtClean="0"/>
                        <a:t>Tor-se</a:t>
                      </a:r>
                      <a:r>
                        <a:rPr lang="fr-FR" dirty="0" smtClean="0"/>
                        <a:t> </a:t>
                      </a:r>
                      <a:r>
                        <a:rPr lang="fr-FR" dirty="0" err="1" smtClean="0"/>
                        <a:t>pou-ce</a:t>
                      </a:r>
                      <a:endParaRPr lang="fr-FR" dirty="0"/>
                    </a:p>
                  </a:txBody>
                  <a:tcPr/>
                </a:tc>
                <a:tc>
                  <a:txBody>
                    <a:bodyPr/>
                    <a:lstStyle/>
                    <a:p>
                      <a:r>
                        <a:rPr lang="fr-FR" dirty="0" smtClean="0"/>
                        <a:t>+rapide</a:t>
                      </a:r>
                      <a:endParaRPr lang="fr-FR" dirty="0"/>
                    </a:p>
                  </a:txBody>
                  <a:tcPr/>
                </a:tc>
              </a:tr>
              <a:tr h="370840">
                <a:tc>
                  <a:txBody>
                    <a:bodyPr/>
                    <a:lstStyle/>
                    <a:p>
                      <a:r>
                        <a:rPr lang="fr-FR" dirty="0" smtClean="0"/>
                        <a:t>12</a:t>
                      </a:r>
                      <a:endParaRPr lang="fr-FR" dirty="0"/>
                    </a:p>
                  </a:txBody>
                  <a:tcPr/>
                </a:tc>
                <a:tc>
                  <a:txBody>
                    <a:bodyPr/>
                    <a:lstStyle/>
                    <a:p>
                      <a:r>
                        <a:rPr lang="fr-FR" dirty="0" err="1" smtClean="0"/>
                        <a:t>Cuis-se</a:t>
                      </a:r>
                      <a:r>
                        <a:rPr lang="fr-FR" dirty="0" smtClean="0"/>
                        <a:t> </a:t>
                      </a:r>
                      <a:r>
                        <a:rPr lang="fr-FR" dirty="0" err="1" smtClean="0"/>
                        <a:t>pou-ce</a:t>
                      </a:r>
                      <a:endParaRPr lang="fr-FR" dirty="0"/>
                    </a:p>
                  </a:txBody>
                  <a:tcPr/>
                </a:tc>
                <a:tc>
                  <a:txBody>
                    <a:bodyPr/>
                    <a:lstStyle/>
                    <a:p>
                      <a:r>
                        <a:rPr lang="fr-FR" dirty="0" smtClean="0"/>
                        <a:t>régulier</a:t>
                      </a:r>
                      <a:endParaRPr lang="fr-FR" dirty="0"/>
                    </a:p>
                  </a:txBody>
                  <a:tcPr/>
                </a:tc>
              </a:tr>
              <a:tr h="370840">
                <a:tc>
                  <a:txBody>
                    <a:bodyPr/>
                    <a:lstStyle/>
                    <a:p>
                      <a:r>
                        <a:rPr lang="fr-FR" dirty="0" smtClean="0"/>
                        <a:t>7</a:t>
                      </a:r>
                      <a:endParaRPr lang="fr-FR" dirty="0"/>
                    </a:p>
                  </a:txBody>
                  <a:tcPr/>
                </a:tc>
                <a:tc>
                  <a:txBody>
                    <a:bodyPr/>
                    <a:lstStyle/>
                    <a:p>
                      <a:r>
                        <a:rPr lang="fr-FR" dirty="0" err="1" smtClean="0"/>
                        <a:t>Mar-che</a:t>
                      </a:r>
                      <a:r>
                        <a:rPr lang="fr-FR" dirty="0" smtClean="0"/>
                        <a:t> </a:t>
                      </a:r>
                      <a:r>
                        <a:rPr lang="fr-FR" dirty="0" err="1" smtClean="0"/>
                        <a:t>tor-se</a:t>
                      </a:r>
                      <a:endParaRPr lang="fr-FR" dirty="0"/>
                    </a:p>
                  </a:txBody>
                  <a:tcPr/>
                </a:tc>
                <a:tc>
                  <a:txBody>
                    <a:bodyPr/>
                    <a:lstStyle/>
                    <a:p>
                      <a:r>
                        <a:rPr lang="fr-FR" smtClean="0"/>
                        <a:t>4 notes</a:t>
                      </a:r>
                      <a:endParaRPr lang="fr-FR" dirty="0"/>
                    </a:p>
                  </a:txBody>
                  <a:tcPr/>
                </a:tc>
              </a:tr>
              <a:tr h="370840">
                <a:tc>
                  <a:txBody>
                    <a:bodyPr/>
                    <a:lstStyle/>
                    <a:p>
                      <a:r>
                        <a:rPr lang="fr-FR" dirty="0" smtClean="0"/>
                        <a:t>8</a:t>
                      </a:r>
                      <a:endParaRPr lang="fr-FR" dirty="0"/>
                    </a:p>
                  </a:txBody>
                  <a:tcPr/>
                </a:tc>
                <a:tc>
                  <a:txBody>
                    <a:bodyPr/>
                    <a:lstStyle/>
                    <a:p>
                      <a:r>
                        <a:rPr lang="fr-FR" dirty="0" smtClean="0"/>
                        <a:t>Pied droit </a:t>
                      </a:r>
                      <a:r>
                        <a:rPr lang="mr-IN" dirty="0" smtClean="0"/>
                        <a:t>–</a:t>
                      </a:r>
                      <a:r>
                        <a:rPr lang="fr-FR" dirty="0" smtClean="0"/>
                        <a:t> main </a:t>
                      </a:r>
                      <a:r>
                        <a:rPr lang="mr-IN" dirty="0" smtClean="0"/>
                        <a:t>–</a:t>
                      </a:r>
                      <a:r>
                        <a:rPr lang="fr-FR" dirty="0" smtClean="0"/>
                        <a:t> main</a:t>
                      </a:r>
                      <a:r>
                        <a:rPr lang="fr-FR" baseline="0" dirty="0" smtClean="0"/>
                        <a:t> </a:t>
                      </a:r>
                      <a:r>
                        <a:rPr lang="mr-IN" baseline="0" dirty="0" smtClean="0"/>
                        <a:t>–</a:t>
                      </a:r>
                      <a:r>
                        <a:rPr lang="fr-FR" baseline="0" dirty="0" smtClean="0"/>
                        <a:t> pied gauche</a:t>
                      </a:r>
                      <a:endParaRPr lang="fr-FR" dirty="0"/>
                    </a:p>
                  </a:txBody>
                  <a:tcPr/>
                </a:tc>
                <a:tc>
                  <a:txBody>
                    <a:bodyPr/>
                    <a:lstStyle/>
                    <a:p>
                      <a:endParaRPr lang="fr-FR" dirty="0"/>
                    </a:p>
                  </a:txBody>
                  <a:tcPr/>
                </a:tc>
              </a:tr>
              <a:tr h="370840">
                <a:tc>
                  <a:txBody>
                    <a:bodyPr/>
                    <a:lstStyle/>
                    <a:p>
                      <a:r>
                        <a:rPr lang="fr-FR" dirty="0" smtClean="0"/>
                        <a:t>8</a:t>
                      </a:r>
                      <a:endParaRPr lang="fr-FR" dirty="0"/>
                    </a:p>
                  </a:txBody>
                  <a:tcPr/>
                </a:tc>
                <a:tc>
                  <a:txBody>
                    <a:bodyPr/>
                    <a:lstStyle/>
                    <a:p>
                      <a:r>
                        <a:rPr lang="fr-FR" dirty="0" smtClean="0"/>
                        <a:t>Torse-pouce-pouce-pouce</a:t>
                      </a:r>
                      <a:endParaRPr lang="fr-FR" dirty="0"/>
                    </a:p>
                  </a:txBody>
                  <a:tcPr/>
                </a:tc>
                <a:tc>
                  <a:txBody>
                    <a:bodyPr/>
                    <a:lstStyle/>
                    <a:p>
                      <a:r>
                        <a:rPr lang="fr-FR" dirty="0" smtClean="0"/>
                        <a:t>Solo de cor</a:t>
                      </a:r>
                      <a:endParaRPr lang="fr-FR" dirty="0"/>
                    </a:p>
                  </a:txBody>
                  <a:tcPr/>
                </a:tc>
              </a:tr>
              <a:tr h="370840">
                <a:tc>
                  <a:txBody>
                    <a:bodyPr/>
                    <a:lstStyle/>
                    <a:p>
                      <a:r>
                        <a:rPr lang="fr-FR" dirty="0" smtClean="0"/>
                        <a:t>6</a:t>
                      </a:r>
                      <a:endParaRPr lang="fr-FR" dirty="0"/>
                    </a:p>
                  </a:txBody>
                  <a:tcPr/>
                </a:tc>
                <a:tc>
                  <a:txBody>
                    <a:bodyPr/>
                    <a:lstStyle/>
                    <a:p>
                      <a:r>
                        <a:rPr lang="fr-FR" dirty="0" smtClean="0"/>
                        <a:t>main</a:t>
                      </a:r>
                      <a:endParaRPr lang="fr-FR" dirty="0"/>
                    </a:p>
                  </a:txBody>
                  <a:tcPr/>
                </a:tc>
                <a:tc>
                  <a:txBody>
                    <a:bodyPr/>
                    <a:lstStyle/>
                    <a:p>
                      <a:r>
                        <a:rPr lang="fr-FR" dirty="0" smtClean="0"/>
                        <a:t>Par 5 (triolets des violons)</a:t>
                      </a:r>
                      <a:endParaRPr lang="fr-FR" dirty="0"/>
                    </a:p>
                  </a:txBody>
                  <a:tcPr/>
                </a:tc>
              </a:tr>
              <a:tr h="370840">
                <a:tc>
                  <a:txBody>
                    <a:bodyPr/>
                    <a:lstStyle/>
                    <a:p>
                      <a:r>
                        <a:rPr lang="fr-FR" dirty="0" smtClean="0"/>
                        <a:t>6</a:t>
                      </a:r>
                      <a:endParaRPr lang="fr-FR" dirty="0"/>
                    </a:p>
                  </a:txBody>
                  <a:tcPr/>
                </a:tc>
                <a:tc>
                  <a:txBody>
                    <a:bodyPr/>
                    <a:lstStyle/>
                    <a:p>
                      <a:r>
                        <a:rPr lang="fr-FR" dirty="0" smtClean="0"/>
                        <a:t>Torse-pouce-pouce-pouce</a:t>
                      </a:r>
                      <a:endParaRPr lang="fr-FR" dirty="0"/>
                    </a:p>
                  </a:txBody>
                  <a:tcPr/>
                </a:tc>
                <a:tc>
                  <a:txBody>
                    <a:bodyPr/>
                    <a:lstStyle/>
                    <a:p>
                      <a:r>
                        <a:rPr lang="fr-FR" dirty="0" smtClean="0"/>
                        <a:t>Solo de trompette</a:t>
                      </a:r>
                      <a:endParaRPr lang="fr-FR" dirty="0"/>
                    </a:p>
                  </a:txBody>
                  <a:tcPr/>
                </a:tc>
              </a:tr>
            </a:tbl>
          </a:graphicData>
        </a:graphic>
      </p:graphicFrame>
      <p:pic>
        <p:nvPicPr>
          <p:cNvPr id="3" name="05 Honegger Pacific 23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65622" y="5500166"/>
            <a:ext cx="546973" cy="546973"/>
          </a:xfrm>
          <a:prstGeom prst="rect">
            <a:avLst/>
          </a:prstGeom>
        </p:spPr>
      </p:pic>
    </p:spTree>
    <p:extLst>
      <p:ext uri="{BB962C8B-B14F-4D97-AF65-F5344CB8AC3E}">
        <p14:creationId xmlns:p14="http://schemas.microsoft.com/office/powerpoint/2010/main" val="60567527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6986" fill="hold"/>
                                        <p:tgtEl>
                                          <p:spTgt spid="3"/>
                                        </p:tgtEl>
                                      </p:cBhvr>
                                    </p:cmd>
                                  </p:childTnLst>
                                </p:cTn>
                              </p:par>
                            </p:childTnLst>
                          </p:cTn>
                        </p:par>
                      </p:childTnLst>
                    </p:cTn>
                  </p:par>
                </p:childTnLst>
              </p:cTn>
              <p:nextCondLst>
                <p:cond evt="onClick" delay="0">
                  <p:tgtEl>
                    <p:spTgt spid="3"/>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115" y="5660814"/>
            <a:ext cx="6781800" cy="511386"/>
          </a:xfrm>
        </p:spPr>
        <p:txBody>
          <a:bodyPr>
            <a:normAutofit fontScale="90000"/>
          </a:bodyPr>
          <a:lstStyle/>
          <a:p>
            <a:r>
              <a:rPr lang="fr-FR" sz="2800" i="1" dirty="0" smtClean="0"/>
              <a:t>Les temps modernes </a:t>
            </a:r>
            <a:r>
              <a:rPr lang="mr-IN" sz="2800" dirty="0" smtClean="0"/>
              <a:t>–</a:t>
            </a:r>
            <a:r>
              <a:rPr lang="fr-FR" sz="2800" dirty="0" smtClean="0"/>
              <a:t> Charlie Chaplin </a:t>
            </a:r>
            <a:r>
              <a:rPr lang="fr-FR" sz="2800" dirty="0"/>
              <a:t>(1936)</a:t>
            </a:r>
          </a:p>
        </p:txBody>
      </p:sp>
      <p:pic>
        <p:nvPicPr>
          <p:cNvPr id="4" name="Charlie Chaplin Les temps modernes (Engrenage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5387" y="574632"/>
            <a:ext cx="8035732" cy="4520100"/>
          </a:xfrm>
          <a:prstGeom prst="rect">
            <a:avLst/>
          </a:prstGeom>
        </p:spPr>
      </p:pic>
    </p:spTree>
    <p:extLst>
      <p:ext uri="{BB962C8B-B14F-4D97-AF65-F5344CB8AC3E}">
        <p14:creationId xmlns:p14="http://schemas.microsoft.com/office/powerpoint/2010/main" val="279094604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pier journa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Papier journal.thmx</Template>
  <TotalTime>52</TotalTime>
  <Words>386</Words>
  <Application>Microsoft Macintosh PowerPoint</Application>
  <PresentationFormat>Présentation à l'écran (4:3)</PresentationFormat>
  <Paragraphs>58</Paragraphs>
  <Slides>8</Slides>
  <Notes>0</Notes>
  <HiddenSlides>0</HiddenSlides>
  <MMClips>6</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Papier journal</vt:lpstr>
      <vt:lpstr>La musique peut-elle représenter le mouvement?</vt:lpstr>
      <vt:lpstr>Dans les steppes d’Asie Centrale   Alexandre Borodine (1833-1887)</vt:lpstr>
      <vt:lpstr>Présentation PowerPoint</vt:lpstr>
      <vt:lpstr>Présentation PowerPoint</vt:lpstr>
      <vt:lpstr>Pacific 231 d’Arthur Honegger (1892-1955)</vt:lpstr>
      <vt:lpstr>Présentation PowerPoint</vt:lpstr>
      <vt:lpstr>Présentation PowerPoint</vt:lpstr>
      <vt:lpstr>Les temps modernes – Charlie Chaplin (1936)</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musique peut-elle représenter le mouvement?</dc:title>
  <dc:creator>ESPE Paris</dc:creator>
  <cp:lastModifiedBy>ESPE Paris</cp:lastModifiedBy>
  <cp:revision>7</cp:revision>
  <dcterms:created xsi:type="dcterms:W3CDTF">2022-09-13T08:57:23Z</dcterms:created>
  <dcterms:modified xsi:type="dcterms:W3CDTF">2023-09-20T14:47:57Z</dcterms:modified>
</cp:coreProperties>
</file>