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7" r:id="rId3"/>
    <p:sldId id="278" r:id="rId4"/>
    <p:sldId id="262" r:id="rId5"/>
    <p:sldId id="263" r:id="rId6"/>
    <p:sldId id="264" r:id="rId7"/>
    <p:sldId id="279" r:id="rId8"/>
    <p:sldId id="280" r:id="rId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7" d="100"/>
          <a:sy n="77" d="100"/>
        </p:scale>
        <p:origin x="26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378663-E7DA-430E-99D7-A742E0E591CD}"/>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A1F47FA-CFDB-441C-A088-25936006D5E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4C3D3CE-7C1A-4028-BB96-D395E52648BF}"/>
              </a:ext>
            </a:extLst>
          </p:cNvPr>
          <p:cNvSpPr>
            <a:spLocks noGrp="1"/>
          </p:cNvSpPr>
          <p:nvPr>
            <p:ph type="dt" sz="half" idx="10"/>
          </p:nvPr>
        </p:nvSpPr>
        <p:spPr/>
        <p:txBody>
          <a:bodyPr/>
          <a:lstStyle/>
          <a:p>
            <a:fld id="{39AB1395-F5CF-47F2-9A98-903F2FA01AF4}" type="datetimeFigureOut">
              <a:rPr lang="fr-FR" smtClean="0"/>
              <a:t>14/09/2026</a:t>
            </a:fld>
            <a:endParaRPr lang="fr-FR"/>
          </a:p>
        </p:txBody>
      </p:sp>
      <p:sp>
        <p:nvSpPr>
          <p:cNvPr id="5" name="Espace réservé du pied de page 4">
            <a:extLst>
              <a:ext uri="{FF2B5EF4-FFF2-40B4-BE49-F238E27FC236}">
                <a16:creationId xmlns:a16="http://schemas.microsoft.com/office/drawing/2014/main" id="{1E424244-DFCF-491B-930E-B2C0E98B4D7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88301F0-7133-4C59-99BE-D32F21B7678E}"/>
              </a:ext>
            </a:extLst>
          </p:cNvPr>
          <p:cNvSpPr>
            <a:spLocks noGrp="1"/>
          </p:cNvSpPr>
          <p:nvPr>
            <p:ph type="sldNum" sz="quarter" idx="12"/>
          </p:nvPr>
        </p:nvSpPr>
        <p:spPr/>
        <p:txBody>
          <a:bodyPr/>
          <a:lstStyle/>
          <a:p>
            <a:fld id="{B209BF1D-F5BF-4AC4-97F5-4D39482E4C47}" type="slidenum">
              <a:rPr lang="fr-FR" smtClean="0"/>
              <a:t>‹N°›</a:t>
            </a:fld>
            <a:endParaRPr lang="fr-FR"/>
          </a:p>
        </p:txBody>
      </p:sp>
    </p:spTree>
    <p:extLst>
      <p:ext uri="{BB962C8B-B14F-4D97-AF65-F5344CB8AC3E}">
        <p14:creationId xmlns:p14="http://schemas.microsoft.com/office/powerpoint/2010/main" val="25532166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1BF8B2-4186-429A-9BD1-EDE517CF643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67DBD0C-186E-4413-8CB9-4B3F2309224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C16B499-CD8A-4705-B6A6-2C7636DF38AD}"/>
              </a:ext>
            </a:extLst>
          </p:cNvPr>
          <p:cNvSpPr>
            <a:spLocks noGrp="1"/>
          </p:cNvSpPr>
          <p:nvPr>
            <p:ph type="dt" sz="half" idx="10"/>
          </p:nvPr>
        </p:nvSpPr>
        <p:spPr/>
        <p:txBody>
          <a:bodyPr/>
          <a:lstStyle/>
          <a:p>
            <a:fld id="{39AB1395-F5CF-47F2-9A98-903F2FA01AF4}" type="datetimeFigureOut">
              <a:rPr lang="fr-FR" smtClean="0"/>
              <a:t>14/09/2026</a:t>
            </a:fld>
            <a:endParaRPr lang="fr-FR"/>
          </a:p>
        </p:txBody>
      </p:sp>
      <p:sp>
        <p:nvSpPr>
          <p:cNvPr id="5" name="Espace réservé du pied de page 4">
            <a:extLst>
              <a:ext uri="{FF2B5EF4-FFF2-40B4-BE49-F238E27FC236}">
                <a16:creationId xmlns:a16="http://schemas.microsoft.com/office/drawing/2014/main" id="{E2A763DA-36F9-4DE0-B84D-4125A72D537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F18FC3F-8EEE-4A55-95C5-F80B9D05A2E8}"/>
              </a:ext>
            </a:extLst>
          </p:cNvPr>
          <p:cNvSpPr>
            <a:spLocks noGrp="1"/>
          </p:cNvSpPr>
          <p:nvPr>
            <p:ph type="sldNum" sz="quarter" idx="12"/>
          </p:nvPr>
        </p:nvSpPr>
        <p:spPr/>
        <p:txBody>
          <a:bodyPr/>
          <a:lstStyle/>
          <a:p>
            <a:fld id="{B209BF1D-F5BF-4AC4-97F5-4D39482E4C47}" type="slidenum">
              <a:rPr lang="fr-FR" smtClean="0"/>
              <a:t>‹N°›</a:t>
            </a:fld>
            <a:endParaRPr lang="fr-FR"/>
          </a:p>
        </p:txBody>
      </p:sp>
    </p:spTree>
    <p:extLst>
      <p:ext uri="{BB962C8B-B14F-4D97-AF65-F5344CB8AC3E}">
        <p14:creationId xmlns:p14="http://schemas.microsoft.com/office/powerpoint/2010/main" val="1294398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AE82848-5194-4A51-822D-69B1AB41D26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9D647D8-2E3D-4742-938D-3C3A96C7DE2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196586EC-6F11-4972-AE84-F55A114905BB}"/>
              </a:ext>
            </a:extLst>
          </p:cNvPr>
          <p:cNvSpPr>
            <a:spLocks noGrp="1"/>
          </p:cNvSpPr>
          <p:nvPr>
            <p:ph type="dt" sz="half" idx="10"/>
          </p:nvPr>
        </p:nvSpPr>
        <p:spPr/>
        <p:txBody>
          <a:bodyPr/>
          <a:lstStyle/>
          <a:p>
            <a:fld id="{39AB1395-F5CF-47F2-9A98-903F2FA01AF4}" type="datetimeFigureOut">
              <a:rPr lang="fr-FR" smtClean="0"/>
              <a:t>14/09/2026</a:t>
            </a:fld>
            <a:endParaRPr lang="fr-FR"/>
          </a:p>
        </p:txBody>
      </p:sp>
      <p:sp>
        <p:nvSpPr>
          <p:cNvPr id="5" name="Espace réservé du pied de page 4">
            <a:extLst>
              <a:ext uri="{FF2B5EF4-FFF2-40B4-BE49-F238E27FC236}">
                <a16:creationId xmlns:a16="http://schemas.microsoft.com/office/drawing/2014/main" id="{C32D4235-E5FB-4C65-B329-C6A30C3BD1E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19D851B-D1E7-4FFD-9DA5-2FFF256A1300}"/>
              </a:ext>
            </a:extLst>
          </p:cNvPr>
          <p:cNvSpPr>
            <a:spLocks noGrp="1"/>
          </p:cNvSpPr>
          <p:nvPr>
            <p:ph type="sldNum" sz="quarter" idx="12"/>
          </p:nvPr>
        </p:nvSpPr>
        <p:spPr/>
        <p:txBody>
          <a:bodyPr/>
          <a:lstStyle/>
          <a:p>
            <a:fld id="{B209BF1D-F5BF-4AC4-97F5-4D39482E4C47}" type="slidenum">
              <a:rPr lang="fr-FR" smtClean="0"/>
              <a:t>‹N°›</a:t>
            </a:fld>
            <a:endParaRPr lang="fr-FR"/>
          </a:p>
        </p:txBody>
      </p:sp>
    </p:spTree>
    <p:extLst>
      <p:ext uri="{BB962C8B-B14F-4D97-AF65-F5344CB8AC3E}">
        <p14:creationId xmlns:p14="http://schemas.microsoft.com/office/powerpoint/2010/main" val="14907545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8CCF3F-6498-4A3A-982D-2044E5CF1DE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341A96B-AEE0-49F1-A619-94F0A6C50675}"/>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48A37AD-8199-42C2-9F71-AF2CAA207D8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18260F8B-B1F1-46A8-BB12-417DC93158B9}"/>
              </a:ext>
            </a:extLst>
          </p:cNvPr>
          <p:cNvSpPr>
            <a:spLocks noGrp="1"/>
          </p:cNvSpPr>
          <p:nvPr>
            <p:ph type="dt" sz="half" idx="10"/>
          </p:nvPr>
        </p:nvSpPr>
        <p:spPr/>
        <p:txBody>
          <a:bodyPr/>
          <a:lstStyle/>
          <a:p>
            <a:fld id="{39AB1395-F5CF-47F2-9A98-903F2FA01AF4}" type="datetimeFigureOut">
              <a:rPr lang="fr-FR" smtClean="0"/>
              <a:t>14/09/2026</a:t>
            </a:fld>
            <a:endParaRPr lang="fr-FR"/>
          </a:p>
        </p:txBody>
      </p:sp>
      <p:sp>
        <p:nvSpPr>
          <p:cNvPr id="6" name="Espace réservé du pied de page 5">
            <a:extLst>
              <a:ext uri="{FF2B5EF4-FFF2-40B4-BE49-F238E27FC236}">
                <a16:creationId xmlns:a16="http://schemas.microsoft.com/office/drawing/2014/main" id="{196C9C2B-64FE-4C0C-B2BE-AF363EB566B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F128BBB-16D2-4783-8E81-5FC53B3EEDCE}"/>
              </a:ext>
            </a:extLst>
          </p:cNvPr>
          <p:cNvSpPr>
            <a:spLocks noGrp="1"/>
          </p:cNvSpPr>
          <p:nvPr>
            <p:ph type="sldNum" sz="quarter" idx="12"/>
          </p:nvPr>
        </p:nvSpPr>
        <p:spPr/>
        <p:txBody>
          <a:bodyPr/>
          <a:lstStyle/>
          <a:p>
            <a:fld id="{B209BF1D-F5BF-4AC4-97F5-4D39482E4C47}" type="slidenum">
              <a:rPr lang="fr-FR" smtClean="0"/>
              <a:t>‹N°›</a:t>
            </a:fld>
            <a:endParaRPr lang="fr-FR"/>
          </a:p>
        </p:txBody>
      </p:sp>
    </p:spTree>
    <p:extLst>
      <p:ext uri="{BB962C8B-B14F-4D97-AF65-F5344CB8AC3E}">
        <p14:creationId xmlns:p14="http://schemas.microsoft.com/office/powerpoint/2010/main" val="27239635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130EB84-0D21-48FF-97B7-70C84A93B36D}"/>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634CE6F-76A3-402C-87B3-D94A1C0EA87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5739BB9B-1154-48A2-8E16-0C8A481C145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3238F31-E082-4C8C-8923-9BA22D96C9D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C5CDE1D-74EB-4AD5-87A9-4DFEC93642C2}"/>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E93AAA3-029B-4AB5-9796-D11B1B94B9EA}"/>
              </a:ext>
            </a:extLst>
          </p:cNvPr>
          <p:cNvSpPr>
            <a:spLocks noGrp="1"/>
          </p:cNvSpPr>
          <p:nvPr>
            <p:ph type="dt" sz="half" idx="10"/>
          </p:nvPr>
        </p:nvSpPr>
        <p:spPr/>
        <p:txBody>
          <a:bodyPr/>
          <a:lstStyle/>
          <a:p>
            <a:fld id="{39AB1395-F5CF-47F2-9A98-903F2FA01AF4}" type="datetimeFigureOut">
              <a:rPr lang="fr-FR" smtClean="0"/>
              <a:t>14/09/2026</a:t>
            </a:fld>
            <a:endParaRPr lang="fr-FR"/>
          </a:p>
        </p:txBody>
      </p:sp>
      <p:sp>
        <p:nvSpPr>
          <p:cNvPr id="8" name="Espace réservé du pied de page 7">
            <a:extLst>
              <a:ext uri="{FF2B5EF4-FFF2-40B4-BE49-F238E27FC236}">
                <a16:creationId xmlns:a16="http://schemas.microsoft.com/office/drawing/2014/main" id="{8A370C67-ACE7-49C7-BD69-6D5C88AB3CE9}"/>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24AA1383-00D7-4716-A24C-ED3F470F2050}"/>
              </a:ext>
            </a:extLst>
          </p:cNvPr>
          <p:cNvSpPr>
            <a:spLocks noGrp="1"/>
          </p:cNvSpPr>
          <p:nvPr>
            <p:ph type="sldNum" sz="quarter" idx="12"/>
          </p:nvPr>
        </p:nvSpPr>
        <p:spPr/>
        <p:txBody>
          <a:bodyPr/>
          <a:lstStyle/>
          <a:p>
            <a:fld id="{B209BF1D-F5BF-4AC4-97F5-4D39482E4C47}" type="slidenum">
              <a:rPr lang="fr-FR" smtClean="0"/>
              <a:t>‹N°›</a:t>
            </a:fld>
            <a:endParaRPr lang="fr-FR"/>
          </a:p>
        </p:txBody>
      </p:sp>
    </p:spTree>
    <p:extLst>
      <p:ext uri="{BB962C8B-B14F-4D97-AF65-F5344CB8AC3E}">
        <p14:creationId xmlns:p14="http://schemas.microsoft.com/office/powerpoint/2010/main" val="7361255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E7E9D1-8E65-4532-9E72-7A6520BED2F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20AC609-50EA-4873-BE72-00835ACA5EAB}"/>
              </a:ext>
            </a:extLst>
          </p:cNvPr>
          <p:cNvSpPr>
            <a:spLocks noGrp="1"/>
          </p:cNvSpPr>
          <p:nvPr>
            <p:ph type="dt" sz="half" idx="10"/>
          </p:nvPr>
        </p:nvSpPr>
        <p:spPr/>
        <p:txBody>
          <a:bodyPr/>
          <a:lstStyle/>
          <a:p>
            <a:fld id="{39AB1395-F5CF-47F2-9A98-903F2FA01AF4}" type="datetimeFigureOut">
              <a:rPr lang="fr-FR" smtClean="0"/>
              <a:t>14/09/2026</a:t>
            </a:fld>
            <a:endParaRPr lang="fr-FR"/>
          </a:p>
        </p:txBody>
      </p:sp>
      <p:sp>
        <p:nvSpPr>
          <p:cNvPr id="4" name="Espace réservé du pied de page 3">
            <a:extLst>
              <a:ext uri="{FF2B5EF4-FFF2-40B4-BE49-F238E27FC236}">
                <a16:creationId xmlns:a16="http://schemas.microsoft.com/office/drawing/2014/main" id="{36368E92-B496-484E-A7CB-18B0BE50A764}"/>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30EFF7E6-A403-4C17-A161-D504866CDD49}"/>
              </a:ext>
            </a:extLst>
          </p:cNvPr>
          <p:cNvSpPr>
            <a:spLocks noGrp="1"/>
          </p:cNvSpPr>
          <p:nvPr>
            <p:ph type="sldNum" sz="quarter" idx="12"/>
          </p:nvPr>
        </p:nvSpPr>
        <p:spPr/>
        <p:txBody>
          <a:bodyPr/>
          <a:lstStyle/>
          <a:p>
            <a:fld id="{B209BF1D-F5BF-4AC4-97F5-4D39482E4C47}" type="slidenum">
              <a:rPr lang="fr-FR" smtClean="0"/>
              <a:t>‹N°›</a:t>
            </a:fld>
            <a:endParaRPr lang="fr-FR"/>
          </a:p>
        </p:txBody>
      </p:sp>
    </p:spTree>
    <p:extLst>
      <p:ext uri="{BB962C8B-B14F-4D97-AF65-F5344CB8AC3E}">
        <p14:creationId xmlns:p14="http://schemas.microsoft.com/office/powerpoint/2010/main" val="28552349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F7B3516-6A72-49B2-A7EA-599E41A008CA}"/>
              </a:ext>
            </a:extLst>
          </p:cNvPr>
          <p:cNvSpPr>
            <a:spLocks noGrp="1"/>
          </p:cNvSpPr>
          <p:nvPr>
            <p:ph type="dt" sz="half" idx="10"/>
          </p:nvPr>
        </p:nvSpPr>
        <p:spPr/>
        <p:txBody>
          <a:bodyPr/>
          <a:lstStyle/>
          <a:p>
            <a:fld id="{39AB1395-F5CF-47F2-9A98-903F2FA01AF4}" type="datetimeFigureOut">
              <a:rPr lang="fr-FR" smtClean="0"/>
              <a:t>14/09/2026</a:t>
            </a:fld>
            <a:endParaRPr lang="fr-FR"/>
          </a:p>
        </p:txBody>
      </p:sp>
      <p:sp>
        <p:nvSpPr>
          <p:cNvPr id="3" name="Espace réservé du pied de page 2">
            <a:extLst>
              <a:ext uri="{FF2B5EF4-FFF2-40B4-BE49-F238E27FC236}">
                <a16:creationId xmlns:a16="http://schemas.microsoft.com/office/drawing/2014/main" id="{3AD1BD02-FBF6-4EDA-9A7E-EA4721F171F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3E83805-B01A-4334-8955-BF9F0E02CC3D}"/>
              </a:ext>
            </a:extLst>
          </p:cNvPr>
          <p:cNvSpPr>
            <a:spLocks noGrp="1"/>
          </p:cNvSpPr>
          <p:nvPr>
            <p:ph type="sldNum" sz="quarter" idx="12"/>
          </p:nvPr>
        </p:nvSpPr>
        <p:spPr/>
        <p:txBody>
          <a:bodyPr/>
          <a:lstStyle/>
          <a:p>
            <a:fld id="{B209BF1D-F5BF-4AC4-97F5-4D39482E4C47}" type="slidenum">
              <a:rPr lang="fr-FR" smtClean="0"/>
              <a:t>‹N°›</a:t>
            </a:fld>
            <a:endParaRPr lang="fr-FR"/>
          </a:p>
        </p:txBody>
      </p:sp>
    </p:spTree>
    <p:extLst>
      <p:ext uri="{BB962C8B-B14F-4D97-AF65-F5344CB8AC3E}">
        <p14:creationId xmlns:p14="http://schemas.microsoft.com/office/powerpoint/2010/main" val="17074533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45A5765-3647-4D56-B541-E3F9D6CD892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5BCAAED-44F0-4050-BE17-D46DA749826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1B914A9-72AB-49EE-93EE-414D82D5A0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F1D557F-46BC-43A5-9DB2-ECDBE9D706A7}"/>
              </a:ext>
            </a:extLst>
          </p:cNvPr>
          <p:cNvSpPr>
            <a:spLocks noGrp="1"/>
          </p:cNvSpPr>
          <p:nvPr>
            <p:ph type="dt" sz="half" idx="10"/>
          </p:nvPr>
        </p:nvSpPr>
        <p:spPr/>
        <p:txBody>
          <a:bodyPr/>
          <a:lstStyle/>
          <a:p>
            <a:fld id="{39AB1395-F5CF-47F2-9A98-903F2FA01AF4}" type="datetimeFigureOut">
              <a:rPr lang="fr-FR" smtClean="0"/>
              <a:t>14/09/2026</a:t>
            </a:fld>
            <a:endParaRPr lang="fr-FR"/>
          </a:p>
        </p:txBody>
      </p:sp>
      <p:sp>
        <p:nvSpPr>
          <p:cNvPr id="6" name="Espace réservé du pied de page 5">
            <a:extLst>
              <a:ext uri="{FF2B5EF4-FFF2-40B4-BE49-F238E27FC236}">
                <a16:creationId xmlns:a16="http://schemas.microsoft.com/office/drawing/2014/main" id="{4733AA78-AE7E-4DE1-8D3B-126C868C6BD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E542F19-42E4-4F41-86D4-DA16573FF00B}"/>
              </a:ext>
            </a:extLst>
          </p:cNvPr>
          <p:cNvSpPr>
            <a:spLocks noGrp="1"/>
          </p:cNvSpPr>
          <p:nvPr>
            <p:ph type="sldNum" sz="quarter" idx="12"/>
          </p:nvPr>
        </p:nvSpPr>
        <p:spPr/>
        <p:txBody>
          <a:bodyPr/>
          <a:lstStyle/>
          <a:p>
            <a:fld id="{B209BF1D-F5BF-4AC4-97F5-4D39482E4C47}" type="slidenum">
              <a:rPr lang="fr-FR" smtClean="0"/>
              <a:t>‹N°›</a:t>
            </a:fld>
            <a:endParaRPr lang="fr-FR"/>
          </a:p>
        </p:txBody>
      </p:sp>
    </p:spTree>
    <p:extLst>
      <p:ext uri="{BB962C8B-B14F-4D97-AF65-F5344CB8AC3E}">
        <p14:creationId xmlns:p14="http://schemas.microsoft.com/office/powerpoint/2010/main" val="33122069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DAB938-F914-4870-9376-948FFB13A92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C3053CA-2731-4F05-8446-ABEBECDEC6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5F538B9-ECAF-4F55-9D2C-C2156DDCB6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BFA9171-9DB4-4769-B977-8851E53EF313}"/>
              </a:ext>
            </a:extLst>
          </p:cNvPr>
          <p:cNvSpPr>
            <a:spLocks noGrp="1"/>
          </p:cNvSpPr>
          <p:nvPr>
            <p:ph type="dt" sz="half" idx="10"/>
          </p:nvPr>
        </p:nvSpPr>
        <p:spPr/>
        <p:txBody>
          <a:bodyPr/>
          <a:lstStyle/>
          <a:p>
            <a:fld id="{39AB1395-F5CF-47F2-9A98-903F2FA01AF4}" type="datetimeFigureOut">
              <a:rPr lang="fr-FR" smtClean="0"/>
              <a:t>14/09/2026</a:t>
            </a:fld>
            <a:endParaRPr lang="fr-FR"/>
          </a:p>
        </p:txBody>
      </p:sp>
      <p:sp>
        <p:nvSpPr>
          <p:cNvPr id="6" name="Espace réservé du pied de page 5">
            <a:extLst>
              <a:ext uri="{FF2B5EF4-FFF2-40B4-BE49-F238E27FC236}">
                <a16:creationId xmlns:a16="http://schemas.microsoft.com/office/drawing/2014/main" id="{67AAC0B1-E6B8-46D0-80BC-548A8813AF5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3E82BE6-C2E7-4D84-918A-4131F533FAE2}"/>
              </a:ext>
            </a:extLst>
          </p:cNvPr>
          <p:cNvSpPr>
            <a:spLocks noGrp="1"/>
          </p:cNvSpPr>
          <p:nvPr>
            <p:ph type="sldNum" sz="quarter" idx="12"/>
          </p:nvPr>
        </p:nvSpPr>
        <p:spPr/>
        <p:txBody>
          <a:bodyPr/>
          <a:lstStyle/>
          <a:p>
            <a:fld id="{B209BF1D-F5BF-4AC4-97F5-4D39482E4C47}" type="slidenum">
              <a:rPr lang="fr-FR" smtClean="0"/>
              <a:t>‹N°›</a:t>
            </a:fld>
            <a:endParaRPr lang="fr-FR"/>
          </a:p>
        </p:txBody>
      </p:sp>
    </p:spTree>
    <p:extLst>
      <p:ext uri="{BB962C8B-B14F-4D97-AF65-F5344CB8AC3E}">
        <p14:creationId xmlns:p14="http://schemas.microsoft.com/office/powerpoint/2010/main" val="15949353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0EB250-2B63-4226-AB14-0A2EAC6BBE1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9D7B2705-482D-4CAF-9BDF-960A3D3A7DE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5AB083D-933D-4CDF-820F-F7C8B3797CE6}"/>
              </a:ext>
            </a:extLst>
          </p:cNvPr>
          <p:cNvSpPr>
            <a:spLocks noGrp="1"/>
          </p:cNvSpPr>
          <p:nvPr>
            <p:ph type="dt" sz="half" idx="10"/>
          </p:nvPr>
        </p:nvSpPr>
        <p:spPr/>
        <p:txBody>
          <a:bodyPr/>
          <a:lstStyle/>
          <a:p>
            <a:fld id="{39AB1395-F5CF-47F2-9A98-903F2FA01AF4}" type="datetimeFigureOut">
              <a:rPr lang="fr-FR" smtClean="0"/>
              <a:t>14/09/2026</a:t>
            </a:fld>
            <a:endParaRPr lang="fr-FR"/>
          </a:p>
        </p:txBody>
      </p:sp>
      <p:sp>
        <p:nvSpPr>
          <p:cNvPr id="5" name="Espace réservé du pied de page 4">
            <a:extLst>
              <a:ext uri="{FF2B5EF4-FFF2-40B4-BE49-F238E27FC236}">
                <a16:creationId xmlns:a16="http://schemas.microsoft.com/office/drawing/2014/main" id="{325F09B5-FC8B-47CE-9A64-5BABCAAC5A6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846057D-1CC3-4971-8AFB-DAE97EACF29C}"/>
              </a:ext>
            </a:extLst>
          </p:cNvPr>
          <p:cNvSpPr>
            <a:spLocks noGrp="1"/>
          </p:cNvSpPr>
          <p:nvPr>
            <p:ph type="sldNum" sz="quarter" idx="12"/>
          </p:nvPr>
        </p:nvSpPr>
        <p:spPr/>
        <p:txBody>
          <a:bodyPr/>
          <a:lstStyle/>
          <a:p>
            <a:fld id="{B209BF1D-F5BF-4AC4-97F5-4D39482E4C47}" type="slidenum">
              <a:rPr lang="fr-FR" smtClean="0"/>
              <a:t>‹N°›</a:t>
            </a:fld>
            <a:endParaRPr lang="fr-FR"/>
          </a:p>
        </p:txBody>
      </p:sp>
    </p:spTree>
    <p:extLst>
      <p:ext uri="{BB962C8B-B14F-4D97-AF65-F5344CB8AC3E}">
        <p14:creationId xmlns:p14="http://schemas.microsoft.com/office/powerpoint/2010/main" val="27968137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DC44CEE-370A-4A32-80FA-9D290B8A1D9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0B415E9-458B-4C11-9FFF-059780D77D5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AD51800-1CF6-4C6F-9867-FFD7CCC086AA}"/>
              </a:ext>
            </a:extLst>
          </p:cNvPr>
          <p:cNvSpPr>
            <a:spLocks noGrp="1"/>
          </p:cNvSpPr>
          <p:nvPr>
            <p:ph type="dt" sz="half" idx="10"/>
          </p:nvPr>
        </p:nvSpPr>
        <p:spPr/>
        <p:txBody>
          <a:bodyPr/>
          <a:lstStyle/>
          <a:p>
            <a:fld id="{39AB1395-F5CF-47F2-9A98-903F2FA01AF4}" type="datetimeFigureOut">
              <a:rPr lang="fr-FR" smtClean="0"/>
              <a:t>14/09/2026</a:t>
            </a:fld>
            <a:endParaRPr lang="fr-FR"/>
          </a:p>
        </p:txBody>
      </p:sp>
      <p:sp>
        <p:nvSpPr>
          <p:cNvPr id="5" name="Espace réservé du pied de page 4">
            <a:extLst>
              <a:ext uri="{FF2B5EF4-FFF2-40B4-BE49-F238E27FC236}">
                <a16:creationId xmlns:a16="http://schemas.microsoft.com/office/drawing/2014/main" id="{342132D0-ADF9-41CB-80E9-23F1A9E0992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9D35163-798F-47B3-9608-3983B3609F63}"/>
              </a:ext>
            </a:extLst>
          </p:cNvPr>
          <p:cNvSpPr>
            <a:spLocks noGrp="1"/>
          </p:cNvSpPr>
          <p:nvPr>
            <p:ph type="sldNum" sz="quarter" idx="12"/>
          </p:nvPr>
        </p:nvSpPr>
        <p:spPr/>
        <p:txBody>
          <a:bodyPr/>
          <a:lstStyle/>
          <a:p>
            <a:fld id="{B209BF1D-F5BF-4AC4-97F5-4D39482E4C47}" type="slidenum">
              <a:rPr lang="fr-FR" smtClean="0"/>
              <a:t>‹N°›</a:t>
            </a:fld>
            <a:endParaRPr lang="fr-FR"/>
          </a:p>
        </p:txBody>
      </p:sp>
    </p:spTree>
    <p:extLst>
      <p:ext uri="{BB962C8B-B14F-4D97-AF65-F5344CB8AC3E}">
        <p14:creationId xmlns:p14="http://schemas.microsoft.com/office/powerpoint/2010/main" val="763407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01246BD-0FDF-4024-9B99-9AB8ED5979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5CEA7C4-EE40-4A75-9CF1-A048D2FCBA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D3E69D0-F47B-4649-AB26-C1F9B862E3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AB1395-F5CF-47F2-9A98-903F2FA01AF4}" type="datetimeFigureOut">
              <a:rPr lang="fr-FR" smtClean="0"/>
              <a:t>14/09/2026</a:t>
            </a:fld>
            <a:endParaRPr lang="fr-FR"/>
          </a:p>
        </p:txBody>
      </p:sp>
      <p:sp>
        <p:nvSpPr>
          <p:cNvPr id="5" name="Espace réservé du pied de page 4">
            <a:extLst>
              <a:ext uri="{FF2B5EF4-FFF2-40B4-BE49-F238E27FC236}">
                <a16:creationId xmlns:a16="http://schemas.microsoft.com/office/drawing/2014/main" id="{48BE3020-9544-4A87-9CC6-A4091797CA9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92DF7FC-17FB-4710-8540-258525C0C6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09BF1D-F5BF-4AC4-97F5-4D39482E4C47}" type="slidenum">
              <a:rPr lang="fr-FR" smtClean="0"/>
              <a:t>‹N°›</a:t>
            </a:fld>
            <a:endParaRPr lang="fr-FR"/>
          </a:p>
        </p:txBody>
      </p:sp>
    </p:spTree>
    <p:extLst>
      <p:ext uri="{BB962C8B-B14F-4D97-AF65-F5344CB8AC3E}">
        <p14:creationId xmlns:p14="http://schemas.microsoft.com/office/powerpoint/2010/main" val="26319250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91E351F-BD05-4F31-825F-9F3455781655}"/>
              </a:ext>
            </a:extLst>
          </p:cNvPr>
          <p:cNvSpPr>
            <a:spLocks noGrp="1"/>
          </p:cNvSpPr>
          <p:nvPr>
            <p:ph type="ctrTitle"/>
          </p:nvPr>
        </p:nvSpPr>
        <p:spPr/>
        <p:txBody>
          <a:bodyPr/>
          <a:lstStyle/>
          <a:p>
            <a:r>
              <a:rPr lang="fr-FR" dirty="0"/>
              <a:t>TD – séance 2</a:t>
            </a:r>
          </a:p>
        </p:txBody>
      </p:sp>
      <p:sp>
        <p:nvSpPr>
          <p:cNvPr id="3" name="Sous-titre 2">
            <a:extLst>
              <a:ext uri="{FF2B5EF4-FFF2-40B4-BE49-F238E27FC236}">
                <a16:creationId xmlns:a16="http://schemas.microsoft.com/office/drawing/2014/main" id="{3AC01378-4931-40D4-9147-1016ADC995D2}"/>
              </a:ext>
            </a:extLst>
          </p:cNvPr>
          <p:cNvSpPr>
            <a:spLocks noGrp="1"/>
          </p:cNvSpPr>
          <p:nvPr>
            <p:ph type="subTitle" idx="1"/>
          </p:nvPr>
        </p:nvSpPr>
        <p:spPr/>
        <p:txBody>
          <a:bodyPr/>
          <a:lstStyle/>
          <a:p>
            <a:r>
              <a:rPr lang="fr-FR" dirty="0"/>
              <a:t>B. Longhi – INSPE de Paris</a:t>
            </a:r>
          </a:p>
          <a:p>
            <a:r>
              <a:rPr lang="fr-FR" dirty="0"/>
              <a:t>Prépa CRPE</a:t>
            </a:r>
          </a:p>
        </p:txBody>
      </p:sp>
    </p:spTree>
    <p:extLst>
      <p:ext uri="{BB962C8B-B14F-4D97-AF65-F5344CB8AC3E}">
        <p14:creationId xmlns:p14="http://schemas.microsoft.com/office/powerpoint/2010/main" val="21206764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1B0F8F2-5774-4269-93BD-6D31F266A65F}"/>
              </a:ext>
            </a:extLst>
          </p:cNvPr>
          <p:cNvSpPr>
            <a:spLocks noGrp="1"/>
          </p:cNvSpPr>
          <p:nvPr>
            <p:ph type="title"/>
          </p:nvPr>
        </p:nvSpPr>
        <p:spPr/>
        <p:txBody>
          <a:bodyPr>
            <a:normAutofit fontScale="90000"/>
          </a:bodyPr>
          <a:lstStyle/>
          <a:p>
            <a:r>
              <a:rPr lang="fr-FR" u="sng" dirty="0">
                <a:latin typeface="Times New Roman" panose="02020603050405020304" pitchFamily="18" charset="0"/>
                <a:ea typeface="Calibri" panose="020F0502020204030204" pitchFamily="34" charset="0"/>
                <a:cs typeface="Times New Roman" panose="02020603050405020304" pitchFamily="18" charset="0"/>
              </a:rPr>
              <a:t>1- La mode peut-être une façon de s’affirmer et de s’émanciper</a:t>
            </a:r>
            <a:br>
              <a:rPr lang="fr-FR" dirty="0">
                <a:latin typeface="Times New Roman" panose="02020603050405020304" pitchFamily="18" charset="0"/>
                <a:ea typeface="Calibri" panose="020F0502020204030204" pitchFamily="34" charset="0"/>
                <a:cs typeface="Times New Roman" panose="02020603050405020304" pitchFamily="18" charset="0"/>
              </a:rPr>
            </a:br>
            <a:endParaRPr lang="fr-FR" dirty="0"/>
          </a:p>
        </p:txBody>
      </p:sp>
      <p:sp>
        <p:nvSpPr>
          <p:cNvPr id="3" name="Espace réservé du contenu 2">
            <a:extLst>
              <a:ext uri="{FF2B5EF4-FFF2-40B4-BE49-F238E27FC236}">
                <a16:creationId xmlns:a16="http://schemas.microsoft.com/office/drawing/2014/main" id="{2B75D438-89AC-4545-91B5-5E399DF9C7B3}"/>
              </a:ext>
            </a:extLst>
          </p:cNvPr>
          <p:cNvSpPr>
            <a:spLocks noGrp="1"/>
          </p:cNvSpPr>
          <p:nvPr>
            <p:ph idx="1"/>
          </p:nvPr>
        </p:nvSpPr>
        <p:spPr/>
        <p:txBody>
          <a:bodyPr>
            <a:normAutofit/>
          </a:bodyPr>
          <a:lstStyle/>
          <a:p>
            <a:pPr indent="0" algn="just">
              <a:lnSpc>
                <a:spcPct val="115000"/>
              </a:lnSpc>
              <a:buNone/>
            </a:pPr>
            <a:r>
              <a:rPr lang="fr-FR" sz="1800" dirty="0">
                <a:effectLst/>
                <a:latin typeface="Times New Roman" panose="02020603050405020304" pitchFamily="18" charset="0"/>
                <a:ea typeface="Calibri" panose="020F0502020204030204" pitchFamily="34" charset="0"/>
                <a:cs typeface="Times New Roman" panose="02020603050405020304" pitchFamily="18" charset="0"/>
              </a:rPr>
              <a:t> </a:t>
            </a:r>
          </a:p>
          <a:p>
            <a:pPr indent="0" algn="just">
              <a:lnSpc>
                <a:spcPct val="115000"/>
              </a:lnSpc>
              <a:buNone/>
            </a:pPr>
            <a:r>
              <a:rPr lang="fr-FR" sz="2400" dirty="0">
                <a:effectLst/>
                <a:latin typeface="Times New Roman" panose="02020603050405020304" pitchFamily="18" charset="0"/>
                <a:ea typeface="Calibri" panose="020F0502020204030204" pitchFamily="34" charset="0"/>
                <a:cs typeface="Times New Roman" panose="02020603050405020304" pitchFamily="18" charset="0"/>
              </a:rPr>
              <a:t>A- Mode et créativité</a:t>
            </a:r>
          </a:p>
          <a:p>
            <a:pPr indent="0" algn="just">
              <a:lnSpc>
                <a:spcPct val="115000"/>
              </a:lnSpc>
              <a:buNone/>
            </a:pPr>
            <a:r>
              <a:rPr lang="fr-FR" sz="2400" dirty="0">
                <a:effectLst/>
                <a:latin typeface="Times New Roman" panose="02020603050405020304" pitchFamily="18" charset="0"/>
                <a:ea typeface="Calibri" panose="020F0502020204030204" pitchFamily="34" charset="0"/>
                <a:cs typeface="Times New Roman" panose="02020603050405020304" pitchFamily="18" charset="0"/>
              </a:rPr>
              <a:t>La mode est perçue par certains comme un art, où la créativité et l’originalité peuvent s’exprimer. Idée de s’émanciper de la fonction utilitaire des vêtements.</a:t>
            </a:r>
          </a:p>
          <a:p>
            <a:pPr indent="0" algn="just">
              <a:lnSpc>
                <a:spcPct val="115000"/>
              </a:lnSpc>
              <a:buNone/>
            </a:pPr>
            <a:r>
              <a:rPr lang="fr-FR" sz="2400" dirty="0">
                <a:effectLst/>
                <a:latin typeface="Times New Roman" panose="02020603050405020304" pitchFamily="18" charset="0"/>
                <a:ea typeface="Calibri" panose="020F0502020204030204" pitchFamily="34" charset="0"/>
                <a:cs typeface="Times New Roman" panose="02020603050405020304" pitchFamily="18" charset="0"/>
              </a:rPr>
              <a:t>Cf Montesquieu : les hyperboles soulignent le caractère incroyable des créations qui reconfigurent le corps de la femme =&gt; aspect ludique.</a:t>
            </a:r>
          </a:p>
          <a:p>
            <a:pPr indent="0" algn="just">
              <a:lnSpc>
                <a:spcPct val="115000"/>
              </a:lnSpc>
              <a:buNone/>
            </a:pPr>
            <a:r>
              <a:rPr lang="fr-FR" sz="2400" dirty="0">
                <a:effectLst/>
                <a:latin typeface="Times New Roman" panose="02020603050405020304" pitchFamily="18" charset="0"/>
                <a:ea typeface="Calibri" panose="020F0502020204030204" pitchFamily="34" charset="0"/>
                <a:cs typeface="Times New Roman" panose="02020603050405020304" pitchFamily="18" charset="0"/>
              </a:rPr>
              <a:t>Autre ex : les créations de certains couturiers, qui habillent les stars pour leurs tenues de scène (JP Gaultier). </a:t>
            </a:r>
          </a:p>
          <a:p>
            <a:pPr indent="0" algn="just">
              <a:lnSpc>
                <a:spcPct val="115000"/>
              </a:lnSpc>
              <a:buNone/>
            </a:pPr>
            <a:endParaRPr lang="fr-FR"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330354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99B2A24-3E93-4D74-A9C2-4D178D35C8B8}"/>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0A802FE8-39C0-4FEE-99A0-8DEBFDD5E6DC}"/>
              </a:ext>
            </a:extLst>
          </p:cNvPr>
          <p:cNvSpPr>
            <a:spLocks noGrp="1"/>
          </p:cNvSpPr>
          <p:nvPr>
            <p:ph idx="1"/>
          </p:nvPr>
        </p:nvSpPr>
        <p:spPr/>
        <p:txBody>
          <a:bodyPr>
            <a:normAutofit fontScale="92500" lnSpcReduction="20000"/>
          </a:bodyPr>
          <a:lstStyle/>
          <a:p>
            <a:pPr indent="0" algn="just">
              <a:lnSpc>
                <a:spcPct val="115000"/>
              </a:lnSpc>
              <a:buNone/>
            </a:pPr>
            <a:r>
              <a:rPr lang="fr-FR" sz="2800" dirty="0">
                <a:effectLst/>
                <a:latin typeface="Times New Roman" panose="02020603050405020304" pitchFamily="18" charset="0"/>
                <a:ea typeface="Calibri" panose="020F0502020204030204" pitchFamily="34" charset="0"/>
                <a:cs typeface="Times New Roman" panose="02020603050405020304" pitchFamily="18" charset="0"/>
              </a:rPr>
              <a:t>B- Mode et revendication de liberté</a:t>
            </a:r>
          </a:p>
          <a:p>
            <a:pPr indent="0" algn="just">
              <a:lnSpc>
                <a:spcPct val="115000"/>
              </a:lnSpc>
              <a:buNone/>
            </a:pPr>
            <a:r>
              <a:rPr lang="fr-FR" sz="2800" dirty="0">
                <a:effectLst/>
                <a:latin typeface="Times New Roman" panose="02020603050405020304" pitchFamily="18" charset="0"/>
                <a:ea typeface="Calibri" panose="020F0502020204030204" pitchFamily="34" charset="0"/>
                <a:cs typeface="Times New Roman" panose="02020603050405020304" pitchFamily="18" charset="0"/>
              </a:rPr>
              <a:t>L’apparence physique peut aussi être un biais pour afficher des revendications sociales. Adopter une mode peut alors être un geste politique. </a:t>
            </a:r>
          </a:p>
          <a:p>
            <a:pPr indent="0" algn="just">
              <a:lnSpc>
                <a:spcPct val="115000"/>
              </a:lnSpc>
              <a:buNone/>
            </a:pPr>
            <a:r>
              <a:rPr lang="fr-FR" sz="2800" dirty="0">
                <a:effectLst/>
                <a:latin typeface="Times New Roman" panose="02020603050405020304" pitchFamily="18" charset="0"/>
                <a:ea typeface="Calibri" panose="020F0502020204030204" pitchFamily="34" charset="0"/>
                <a:cs typeface="Times New Roman" panose="02020603050405020304" pitchFamily="18" charset="0"/>
              </a:rPr>
              <a:t>Ex : la polémique autour du </a:t>
            </a:r>
            <a:r>
              <a:rPr lang="fr-FR" sz="2800" dirty="0" err="1">
                <a:effectLst/>
                <a:latin typeface="Times New Roman" panose="02020603050405020304" pitchFamily="18" charset="0"/>
                <a:ea typeface="Calibri" panose="020F0502020204030204" pitchFamily="34" charset="0"/>
                <a:cs typeface="Times New Roman" panose="02020603050405020304" pitchFamily="18" charset="0"/>
              </a:rPr>
              <a:t>crop</a:t>
            </a:r>
            <a:r>
              <a:rPr lang="fr-FR" sz="2800" dirty="0">
                <a:effectLst/>
                <a:latin typeface="Times New Roman" panose="02020603050405020304" pitchFamily="18" charset="0"/>
                <a:ea typeface="Calibri" panose="020F0502020204030204" pitchFamily="34" charset="0"/>
                <a:cs typeface="Times New Roman" panose="02020603050405020304" pitchFamily="18" charset="0"/>
              </a:rPr>
              <a:t>-top : façon pour les jeunes filles de refuser le contrôle de la société, des parents, de l’école sur leur corps et leur sexualité. </a:t>
            </a:r>
          </a:p>
          <a:p>
            <a:pPr indent="0" algn="just">
              <a:lnSpc>
                <a:spcPct val="115000"/>
              </a:lnSpc>
              <a:buNone/>
            </a:pPr>
            <a:r>
              <a:rPr lang="fr-FR" sz="2800" dirty="0">
                <a:effectLst/>
                <a:latin typeface="Times New Roman" panose="02020603050405020304" pitchFamily="18" charset="0"/>
                <a:ea typeface="Calibri" panose="020F0502020204030204" pitchFamily="34" charset="0"/>
                <a:cs typeface="Times New Roman" panose="02020603050405020304" pitchFamily="18" charset="0"/>
              </a:rPr>
              <a:t>Ex : débat de longue date sur les cheveux des femmes. Le fait de les porter découverts, lâchés, courts a marqué autant d’étapes dans l’émancipation des femmes. </a:t>
            </a:r>
          </a:p>
          <a:p>
            <a:pPr marL="0" indent="0">
              <a:buNone/>
            </a:pPr>
            <a:endParaRPr lang="fr-FR" dirty="0"/>
          </a:p>
        </p:txBody>
      </p:sp>
    </p:spTree>
    <p:extLst>
      <p:ext uri="{BB962C8B-B14F-4D97-AF65-F5344CB8AC3E}">
        <p14:creationId xmlns:p14="http://schemas.microsoft.com/office/powerpoint/2010/main" val="9969879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5438C2-0DD5-434E-9B7C-6E355950403B}"/>
              </a:ext>
            </a:extLst>
          </p:cNvPr>
          <p:cNvSpPr>
            <a:spLocks noGrp="1"/>
          </p:cNvSpPr>
          <p:nvPr>
            <p:ph type="title"/>
          </p:nvPr>
        </p:nvSpPr>
        <p:spPr/>
        <p:txBody>
          <a:bodyPr>
            <a:normAutofit fontScale="90000"/>
          </a:bodyPr>
          <a:lstStyle/>
          <a:p>
            <a:r>
              <a:rPr lang="fr-FR" u="sng" dirty="0">
                <a:latin typeface="Times New Roman" panose="02020603050405020304" pitchFamily="18" charset="0"/>
                <a:ea typeface="Calibri" panose="020F0502020204030204" pitchFamily="34" charset="0"/>
                <a:cs typeface="Times New Roman" panose="02020603050405020304" pitchFamily="18" charset="0"/>
              </a:rPr>
              <a:t>2- La mode contribue à donner des femmes une image dégradée et dégradante</a:t>
            </a:r>
            <a:br>
              <a:rPr lang="fr-FR" dirty="0">
                <a:latin typeface="Times New Roman" panose="02020603050405020304" pitchFamily="18" charset="0"/>
                <a:ea typeface="Calibri" panose="020F0502020204030204" pitchFamily="34" charset="0"/>
                <a:cs typeface="Times New Roman" panose="02020603050405020304" pitchFamily="18" charset="0"/>
              </a:rPr>
            </a:br>
            <a:endParaRPr lang="fr-FR" dirty="0"/>
          </a:p>
        </p:txBody>
      </p:sp>
      <p:sp>
        <p:nvSpPr>
          <p:cNvPr id="3" name="Espace réservé du contenu 2">
            <a:extLst>
              <a:ext uri="{FF2B5EF4-FFF2-40B4-BE49-F238E27FC236}">
                <a16:creationId xmlns:a16="http://schemas.microsoft.com/office/drawing/2014/main" id="{EDCC8E40-A6FB-4D9C-A574-391EE612FA90}"/>
              </a:ext>
            </a:extLst>
          </p:cNvPr>
          <p:cNvSpPr>
            <a:spLocks noGrp="1"/>
          </p:cNvSpPr>
          <p:nvPr>
            <p:ph idx="1"/>
          </p:nvPr>
        </p:nvSpPr>
        <p:spPr/>
        <p:txBody>
          <a:bodyPr>
            <a:normAutofit fontScale="92500" lnSpcReduction="10000"/>
          </a:bodyPr>
          <a:lstStyle/>
          <a:p>
            <a:pPr indent="0" algn="just">
              <a:lnSpc>
                <a:spcPct val="115000"/>
              </a:lnSpc>
              <a:buNone/>
            </a:pPr>
            <a:r>
              <a:rPr lang="fr-FR" sz="2400" u="none" strike="noStrike" dirty="0">
                <a:effectLst/>
                <a:latin typeface="Times New Roman" panose="02020603050405020304" pitchFamily="18" charset="0"/>
                <a:ea typeface="Calibri" panose="020F0502020204030204" pitchFamily="34" charset="0"/>
                <a:cs typeface="Times New Roman" panose="02020603050405020304" pitchFamily="18" charset="0"/>
              </a:rPr>
              <a:t> </a:t>
            </a:r>
            <a:r>
              <a:rPr lang="fr-FR" sz="2400" dirty="0">
                <a:effectLst/>
                <a:latin typeface="Times New Roman" panose="02020603050405020304" pitchFamily="18" charset="0"/>
                <a:ea typeface="Calibri" panose="020F0502020204030204" pitchFamily="34" charset="0"/>
                <a:cs typeface="Times New Roman" panose="02020603050405020304" pitchFamily="18" charset="0"/>
              </a:rPr>
              <a:t>A- La mode repose sur la manipulation des femmes</a:t>
            </a:r>
          </a:p>
          <a:p>
            <a:pPr indent="0" algn="just">
              <a:lnSpc>
                <a:spcPct val="115000"/>
              </a:lnSpc>
              <a:buNone/>
            </a:pPr>
            <a:r>
              <a:rPr lang="fr-FR" sz="2400" dirty="0">
                <a:effectLst/>
                <a:latin typeface="Times New Roman" panose="02020603050405020304" pitchFamily="18" charset="0"/>
                <a:ea typeface="Calibri" panose="020F0502020204030204" pitchFamily="34" charset="0"/>
                <a:cs typeface="Times New Roman" panose="02020603050405020304" pitchFamily="18" charset="0"/>
              </a:rPr>
              <a:t>La mode implique par principe qu’une majorité suive les principes édictés par quelques-uns. Elle ne favorise donc pas l’esprit critique et pousse les femmes à imiter les autres et à agir sans s’interroger sur le bien-fondé de leurs choix. </a:t>
            </a:r>
          </a:p>
          <a:p>
            <a:pPr indent="0" algn="just">
              <a:lnSpc>
                <a:spcPct val="115000"/>
              </a:lnSpc>
              <a:buNone/>
            </a:pPr>
            <a:r>
              <a:rPr lang="fr-FR" sz="2400" dirty="0">
                <a:effectLst/>
                <a:latin typeface="Times New Roman" panose="02020603050405020304" pitchFamily="18" charset="0"/>
                <a:ea typeface="Calibri" panose="020F0502020204030204" pitchFamily="34" charset="0"/>
                <a:cs typeface="Times New Roman" panose="02020603050405020304" pitchFamily="18" charset="0"/>
              </a:rPr>
              <a:t>Cf Montesquieu : les antithèses soulignent la rapidité des revirements de la mode et des changements d’apparence des femmes. Celle-ci apparaissent comme des pantins, se livrant à des  « caprices » ridicules pour changer sans cesse d’apparence. </a:t>
            </a:r>
          </a:p>
          <a:p>
            <a:pPr indent="0" algn="just">
              <a:lnSpc>
                <a:spcPct val="115000"/>
              </a:lnSpc>
              <a:buNone/>
            </a:pPr>
            <a:r>
              <a:rPr lang="fr-FR" sz="2400" dirty="0">
                <a:effectLst/>
                <a:latin typeface="Times New Roman" panose="02020603050405020304" pitchFamily="18" charset="0"/>
                <a:ea typeface="Calibri" panose="020F0502020204030204" pitchFamily="34" charset="0"/>
                <a:cs typeface="Times New Roman" panose="02020603050405020304" pitchFamily="18" charset="0"/>
              </a:rPr>
              <a:t>Cf Zola : les femmes sont consciemment manipulées par le créateur du grand magasin, qui se vante de savoir comment leur faire dépenser leur argent. Les acheteuses se comportent comme des enfants, qui ne supportent pas la frustration et ne sont plus capables de faire usage de leur raison.</a:t>
            </a:r>
          </a:p>
          <a:p>
            <a:pPr indent="0" algn="just">
              <a:lnSpc>
                <a:spcPct val="115000"/>
              </a:lnSpc>
              <a:buNone/>
            </a:pPr>
            <a:endParaRPr lang="fr-FR"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fr-FR" dirty="0"/>
          </a:p>
        </p:txBody>
      </p:sp>
    </p:spTree>
    <p:extLst>
      <p:ext uri="{BB962C8B-B14F-4D97-AF65-F5344CB8AC3E}">
        <p14:creationId xmlns:p14="http://schemas.microsoft.com/office/powerpoint/2010/main" val="8323705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E9C781-D571-460B-8243-C1EE651DA765}"/>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02DE5472-80FA-49FA-9055-6F903E4EE126}"/>
              </a:ext>
            </a:extLst>
          </p:cNvPr>
          <p:cNvSpPr>
            <a:spLocks noGrp="1"/>
          </p:cNvSpPr>
          <p:nvPr>
            <p:ph idx="1"/>
          </p:nvPr>
        </p:nvSpPr>
        <p:spPr/>
        <p:txBody>
          <a:bodyPr>
            <a:normAutofit fontScale="85000" lnSpcReduction="20000"/>
          </a:bodyPr>
          <a:lstStyle/>
          <a:p>
            <a:pPr indent="0" algn="just">
              <a:lnSpc>
                <a:spcPct val="115000"/>
              </a:lnSpc>
              <a:buNone/>
            </a:pPr>
            <a:r>
              <a:rPr lang="fr-FR" sz="2800" dirty="0">
                <a:effectLst/>
                <a:latin typeface="Times New Roman" panose="02020603050405020304" pitchFamily="18" charset="0"/>
                <a:ea typeface="Calibri" panose="020F0502020204030204" pitchFamily="34" charset="0"/>
                <a:cs typeface="Times New Roman" panose="02020603050405020304" pitchFamily="18" charset="0"/>
              </a:rPr>
              <a:t>B- La mode est  dangereuse car elle détériore l’image de soi</a:t>
            </a:r>
          </a:p>
          <a:p>
            <a:pPr indent="0" algn="just">
              <a:lnSpc>
                <a:spcPct val="115000"/>
              </a:lnSpc>
              <a:buNone/>
            </a:pPr>
            <a:r>
              <a:rPr lang="fr-FR" sz="2800" dirty="0">
                <a:effectLst/>
                <a:latin typeface="Times New Roman" panose="02020603050405020304" pitchFamily="18" charset="0"/>
                <a:ea typeface="Calibri" panose="020F0502020204030204" pitchFamily="34" charset="0"/>
                <a:cs typeface="Times New Roman" panose="02020603050405020304" pitchFamily="18" charset="0"/>
              </a:rPr>
              <a:t>Par principe, la mode va à l’encontre de l’authenticité et du respect des spécificités de chacune. Cela peut-être dangereux lorsque la modification de l’apparence touche au corps lui-même.  </a:t>
            </a:r>
          </a:p>
          <a:p>
            <a:pPr indent="0" algn="just">
              <a:lnSpc>
                <a:spcPct val="115000"/>
              </a:lnSpc>
              <a:buNone/>
            </a:pPr>
            <a:r>
              <a:rPr lang="fr-FR" sz="2800" dirty="0">
                <a:effectLst/>
                <a:latin typeface="Times New Roman" panose="02020603050405020304" pitchFamily="18" charset="0"/>
                <a:ea typeface="Calibri" panose="020F0502020204030204" pitchFamily="34" charset="0"/>
                <a:cs typeface="Times New Roman" panose="02020603050405020304" pitchFamily="18" charset="0"/>
              </a:rPr>
              <a:t>Ex : L’article de C. Hahn dénonce l’image dégradée d’elles-mêmes qu’ont certaines adolescentes qui se comparent aux normes imposées par le milieu de la mode, et peuvent sombrer dans l’anorexie. </a:t>
            </a:r>
          </a:p>
          <a:p>
            <a:pPr indent="0" algn="just">
              <a:lnSpc>
                <a:spcPct val="115000"/>
              </a:lnSpc>
              <a:buNone/>
            </a:pPr>
            <a:r>
              <a:rPr lang="fr-FR" sz="2800" dirty="0">
                <a:effectLst/>
                <a:latin typeface="Times New Roman" panose="02020603050405020304" pitchFamily="18" charset="0"/>
                <a:ea typeface="Calibri" panose="020F0502020204030204" pitchFamily="34" charset="0"/>
                <a:cs typeface="Times New Roman" panose="02020603050405020304" pitchFamily="18" charset="0"/>
              </a:rPr>
              <a:t>Ex :  Certains Africaines se font blanchir peau, avec des risques pour leur santé, afin de correspondre à une norme de beauté imposée par un regard européen. </a:t>
            </a:r>
          </a:p>
          <a:p>
            <a:pPr indent="0" algn="just">
              <a:lnSpc>
                <a:spcPct val="115000"/>
              </a:lnSpc>
              <a:buNone/>
            </a:pPr>
            <a:r>
              <a:rPr lang="fr-FR" sz="2800" u="none" strike="noStrike" dirty="0">
                <a:effectLst/>
                <a:latin typeface="Times New Roman" panose="02020603050405020304" pitchFamily="18" charset="0"/>
                <a:ea typeface="Calibri" panose="020F0502020204030204" pitchFamily="34" charset="0"/>
                <a:cs typeface="Times New Roman" panose="02020603050405020304" pitchFamily="18" charset="0"/>
              </a:rPr>
              <a:t> </a:t>
            </a:r>
            <a:endParaRPr lang="fr-FR" sz="2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fr-FR" dirty="0"/>
          </a:p>
        </p:txBody>
      </p:sp>
    </p:spTree>
    <p:extLst>
      <p:ext uri="{BB962C8B-B14F-4D97-AF65-F5344CB8AC3E}">
        <p14:creationId xmlns:p14="http://schemas.microsoft.com/office/powerpoint/2010/main" val="41425860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DC0710A-BCD3-4D5A-8A6C-3D76D21F090A}"/>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E7B16F93-03BD-4C4F-9F1D-708CE5DBAC9D}"/>
              </a:ext>
            </a:extLst>
          </p:cNvPr>
          <p:cNvSpPr>
            <a:spLocks noGrp="1"/>
          </p:cNvSpPr>
          <p:nvPr>
            <p:ph idx="1"/>
          </p:nvPr>
        </p:nvSpPr>
        <p:spPr/>
        <p:txBody>
          <a:bodyPr>
            <a:normAutofit fontScale="85000" lnSpcReduction="10000"/>
          </a:bodyPr>
          <a:lstStyle/>
          <a:p>
            <a:pPr indent="0" algn="just">
              <a:lnSpc>
                <a:spcPct val="115000"/>
              </a:lnSpc>
              <a:buNone/>
            </a:pPr>
            <a:r>
              <a:rPr lang="fr-FR" sz="2800" dirty="0">
                <a:effectLst/>
                <a:latin typeface="Times New Roman" panose="02020603050405020304" pitchFamily="18" charset="0"/>
                <a:ea typeface="Calibri" panose="020F0502020204030204" pitchFamily="34" charset="0"/>
                <a:cs typeface="Times New Roman" panose="02020603050405020304" pitchFamily="18" charset="0"/>
              </a:rPr>
              <a:t>C- La mode contribue à donner une vision réductrice de la place de la femme dans la société </a:t>
            </a:r>
          </a:p>
          <a:p>
            <a:pPr indent="0" algn="just">
              <a:lnSpc>
                <a:spcPct val="115000"/>
              </a:lnSpc>
              <a:buNone/>
            </a:pPr>
            <a:r>
              <a:rPr lang="fr-FR" sz="2800" dirty="0">
                <a:effectLst/>
                <a:latin typeface="Times New Roman" panose="02020603050405020304" pitchFamily="18" charset="0"/>
                <a:ea typeface="Calibri" panose="020F0502020204030204" pitchFamily="34" charset="0"/>
                <a:cs typeface="Times New Roman" panose="02020603050405020304" pitchFamily="18" charset="0"/>
              </a:rPr>
              <a:t>La mode diffuse trop souvent l’image sexiste d’une femme objet, réduite au statut d’être sexué, qui doit susciter désir masculin.  </a:t>
            </a:r>
          </a:p>
          <a:p>
            <a:pPr indent="0" algn="just">
              <a:lnSpc>
                <a:spcPct val="115000"/>
              </a:lnSpc>
              <a:buNone/>
            </a:pPr>
            <a:r>
              <a:rPr lang="fr-FR" sz="2800" dirty="0">
                <a:effectLst/>
                <a:latin typeface="Times New Roman" panose="02020603050405020304" pitchFamily="18" charset="0"/>
                <a:ea typeface="Calibri" panose="020F0502020204030204" pitchFamily="34" charset="0"/>
                <a:cs typeface="Times New Roman" panose="02020603050405020304" pitchFamily="18" charset="0"/>
              </a:rPr>
              <a:t>Cf texte de C. Hahn qui dénonce des publicités ouvertement sexistes et avilissantes, encourageant les violences sexuelles. Contribuent à maintenir l’idée qu’une femme doit avant tout plaire aux hommes, qu’elle n’a pas d’autre fonction. </a:t>
            </a:r>
          </a:p>
          <a:p>
            <a:pPr indent="0" algn="just">
              <a:lnSpc>
                <a:spcPct val="115000"/>
              </a:lnSpc>
              <a:buNone/>
            </a:pPr>
            <a:r>
              <a:rPr lang="fr-FR" sz="2800" dirty="0">
                <a:effectLst/>
                <a:latin typeface="Times New Roman" panose="02020603050405020304" pitchFamily="18" charset="0"/>
                <a:ea typeface="Calibri" panose="020F0502020204030204" pitchFamily="34" charset="0"/>
                <a:cs typeface="Times New Roman" panose="02020603050405020304" pitchFamily="18" charset="0"/>
              </a:rPr>
              <a:t>Finalement, peu d’’évolution depuis de 18</a:t>
            </a:r>
            <a:r>
              <a:rPr lang="fr-FR" sz="2800" baseline="30000" dirty="0">
                <a:effectLst/>
                <a:latin typeface="Times New Roman" panose="02020603050405020304" pitchFamily="18" charset="0"/>
                <a:ea typeface="Calibri" panose="020F0502020204030204" pitchFamily="34" charset="0"/>
                <a:cs typeface="Times New Roman" panose="02020603050405020304" pitchFamily="18" charset="0"/>
              </a:rPr>
              <a:t>ème</a:t>
            </a:r>
            <a:r>
              <a:rPr lang="fr-FR" sz="2800" dirty="0">
                <a:effectLst/>
                <a:latin typeface="Times New Roman" panose="02020603050405020304" pitchFamily="18" charset="0"/>
                <a:ea typeface="Calibri" panose="020F0502020204030204" pitchFamily="34" charset="0"/>
                <a:cs typeface="Times New Roman" panose="02020603050405020304" pitchFamily="18" charset="0"/>
              </a:rPr>
              <a:t> où Montesquieu notait déjà qu’il en coûte à un mari pour mettre sa femme à la mode… Derrière la mode, c’est bien la question du rapport entre les sexes et de la place de la femme qui se joue.</a:t>
            </a:r>
          </a:p>
          <a:p>
            <a:pPr marL="0" indent="0">
              <a:buNone/>
            </a:pPr>
            <a:endParaRPr lang="fr-FR" dirty="0"/>
          </a:p>
        </p:txBody>
      </p:sp>
    </p:spTree>
    <p:extLst>
      <p:ext uri="{BB962C8B-B14F-4D97-AF65-F5344CB8AC3E}">
        <p14:creationId xmlns:p14="http://schemas.microsoft.com/office/powerpoint/2010/main" val="30809263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E61E78E-45F3-4BB4-B517-A6C4C041EAF8}"/>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D47D09AD-180A-4108-8AAD-0C533EE03208}"/>
              </a:ext>
            </a:extLst>
          </p:cNvPr>
          <p:cNvSpPr>
            <a:spLocks noGrp="1"/>
          </p:cNvSpPr>
          <p:nvPr>
            <p:ph idx="1"/>
          </p:nvPr>
        </p:nvSpPr>
        <p:spPr/>
        <p:txBody>
          <a:bodyPr>
            <a:normAutofit/>
          </a:bodyPr>
          <a:lstStyle/>
          <a:p>
            <a:r>
              <a:rPr lang="fr-FR" b="1" i="1" dirty="0"/>
              <a:t>Votre réponse prendra appui sur le texte, vos lectures, votre culture, vos connaissances et expériences personnelles. </a:t>
            </a:r>
            <a:endParaRPr lang="fr-FR" dirty="0"/>
          </a:p>
          <a:p>
            <a:pPr marL="0" indent="0">
              <a:buNone/>
            </a:pPr>
            <a:r>
              <a:rPr lang="fr-FR" dirty="0"/>
              <a:t>=&gt; donc, veiller à équilibrer réf. au texte (montrer compréhension fine) et réf. autres (pour montrer culture solide et mobilisée à bon escient)</a:t>
            </a:r>
          </a:p>
          <a:p>
            <a:pPr marL="0" indent="0">
              <a:buNone/>
            </a:pPr>
            <a:endParaRPr lang="fr-FR" dirty="0"/>
          </a:p>
        </p:txBody>
      </p:sp>
    </p:spTree>
    <p:extLst>
      <p:ext uri="{BB962C8B-B14F-4D97-AF65-F5344CB8AC3E}">
        <p14:creationId xmlns:p14="http://schemas.microsoft.com/office/powerpoint/2010/main" val="9701509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1DBA64E-33A9-40A4-86B0-E81F27050F2B}"/>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D944AB53-8681-4508-BAF5-A9EB04CF8931}"/>
              </a:ext>
            </a:extLst>
          </p:cNvPr>
          <p:cNvSpPr>
            <a:spLocks noGrp="1"/>
          </p:cNvSpPr>
          <p:nvPr>
            <p:ph idx="1"/>
          </p:nvPr>
        </p:nvSpPr>
        <p:spPr/>
        <p:txBody>
          <a:bodyPr>
            <a:normAutofit/>
          </a:bodyPr>
          <a:lstStyle/>
          <a:p>
            <a:r>
              <a:rPr lang="fr-FR" b="1" i="1" dirty="0"/>
              <a:t>Vous présenterez votre propos (entre 20 et 30 lignes) de façon structurée et argumentée. La rédaction d’une introduction et d’une conclusion n’est pas attendue.  </a:t>
            </a:r>
            <a:endParaRPr lang="fr-FR" dirty="0"/>
          </a:p>
          <a:p>
            <a:pPr marL="0" indent="0">
              <a:buNone/>
            </a:pPr>
            <a:r>
              <a:rPr lang="fr-FR" dirty="0"/>
              <a:t>=&gt; Pas de plan type attendu mais un propos clair. Par exemple : </a:t>
            </a:r>
          </a:p>
          <a:p>
            <a:pPr marL="0" indent="0">
              <a:buNone/>
            </a:pPr>
            <a:r>
              <a:rPr lang="fr-FR" dirty="0"/>
              <a:t>1- Thèse du texte</a:t>
            </a:r>
          </a:p>
          <a:p>
            <a:pPr marL="0" indent="0">
              <a:buNone/>
            </a:pPr>
            <a:r>
              <a:rPr lang="fr-FR" dirty="0"/>
              <a:t>2- Autres arguments et exemples allant dans le même sens que le texte</a:t>
            </a:r>
          </a:p>
          <a:p>
            <a:pPr marL="0" indent="0">
              <a:buNone/>
            </a:pPr>
            <a:r>
              <a:rPr lang="fr-FR" dirty="0"/>
              <a:t> Ou</a:t>
            </a:r>
          </a:p>
          <a:p>
            <a:pPr marL="0" indent="0">
              <a:buNone/>
            </a:pPr>
            <a:r>
              <a:rPr lang="fr-FR" dirty="0"/>
              <a:t>1- Thèse (dans le texte + autres exemples)</a:t>
            </a:r>
          </a:p>
          <a:p>
            <a:pPr marL="0" indent="0">
              <a:buNone/>
            </a:pPr>
            <a:r>
              <a:rPr lang="fr-FR" dirty="0"/>
              <a:t>2- Antithèse (dans le texte + autres exemples)</a:t>
            </a:r>
          </a:p>
          <a:p>
            <a:endParaRPr lang="fr-FR" dirty="0"/>
          </a:p>
        </p:txBody>
      </p:sp>
    </p:spTree>
    <p:extLst>
      <p:ext uri="{BB962C8B-B14F-4D97-AF65-F5344CB8AC3E}">
        <p14:creationId xmlns:p14="http://schemas.microsoft.com/office/powerpoint/2010/main" val="156546402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TotalTime>
  <Words>734</Words>
  <Application>Microsoft Office PowerPoint</Application>
  <PresentationFormat>Grand écran</PresentationFormat>
  <Paragraphs>36</Paragraphs>
  <Slides>8</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8</vt:i4>
      </vt:variant>
    </vt:vector>
  </HeadingPairs>
  <TitlesOfParts>
    <vt:vector size="13" baseType="lpstr">
      <vt:lpstr>Arial</vt:lpstr>
      <vt:lpstr>Calibri</vt:lpstr>
      <vt:lpstr>Calibri Light</vt:lpstr>
      <vt:lpstr>Times New Roman</vt:lpstr>
      <vt:lpstr>Thème Office</vt:lpstr>
      <vt:lpstr>TD – séance 2</vt:lpstr>
      <vt:lpstr>1- La mode peut-être une façon de s’affirmer et de s’émanciper </vt:lpstr>
      <vt:lpstr>Présentation PowerPoint</vt:lpstr>
      <vt:lpstr>2- La mode contribue à donner des femmes une image dégradée et dégradante </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TD – séance 2</dc:title>
  <dc:creator>Blandine</dc:creator>
  <cp:lastModifiedBy>Blandine LONGHI</cp:lastModifiedBy>
  <cp:revision>21</cp:revision>
  <dcterms:created xsi:type="dcterms:W3CDTF">2021-09-09T15:32:31Z</dcterms:created>
  <dcterms:modified xsi:type="dcterms:W3CDTF">2026-09-14T12:06:11Z</dcterms:modified>
</cp:coreProperties>
</file>